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6"/>
  </p:notesMasterIdLst>
  <p:sldIdLst>
    <p:sldId id="339" r:id="rId5"/>
    <p:sldId id="314" r:id="rId6"/>
    <p:sldId id="298" r:id="rId7"/>
    <p:sldId id="296" r:id="rId8"/>
    <p:sldId id="340" r:id="rId9"/>
    <p:sldId id="341" r:id="rId10"/>
    <p:sldId id="342" r:id="rId11"/>
    <p:sldId id="343" r:id="rId12"/>
    <p:sldId id="299" r:id="rId13"/>
    <p:sldId id="344" r:id="rId14"/>
    <p:sldId id="300" r:id="rId15"/>
    <p:sldId id="346" r:id="rId16"/>
    <p:sldId id="352" r:id="rId17"/>
    <p:sldId id="345" r:id="rId18"/>
    <p:sldId id="306" r:id="rId19"/>
    <p:sldId id="351" r:id="rId20"/>
    <p:sldId id="347" r:id="rId21"/>
    <p:sldId id="349" r:id="rId22"/>
    <p:sldId id="348" r:id="rId23"/>
    <p:sldId id="350" r:id="rId24"/>
    <p:sldId id="354" r:id="rId25"/>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Leys" initials="PL" lastIdx="1" clrIdx="0">
    <p:extLst>
      <p:ext uri="{19B8F6BF-5375-455C-9EA6-DF929625EA0E}">
        <p15:presenceInfo xmlns:p15="http://schemas.microsoft.com/office/powerpoint/2012/main" userId="S-1-5-21-4030456262-320625612-449655040-54288" providerId="AD"/>
      </p:ext>
    </p:extLst>
  </p:cmAuthor>
  <p:cmAuthor id="2" name="Maya Caen" initials="MC" lastIdx="1" clrIdx="1">
    <p:extLst>
      <p:ext uri="{19B8F6BF-5375-455C-9EA6-DF929625EA0E}">
        <p15:presenceInfo xmlns:p15="http://schemas.microsoft.com/office/powerpoint/2012/main" userId="S-1-5-21-4030456262-320625612-449655040-26288" providerId="AD"/>
      </p:ext>
    </p:extLst>
  </p:cmAuthor>
  <p:cmAuthor id="3" name="Elise Thienpont" initials="ET" lastIdx="1" clrIdx="2">
    <p:extLst>
      <p:ext uri="{19B8F6BF-5375-455C-9EA6-DF929625EA0E}">
        <p15:presenceInfo xmlns:p15="http://schemas.microsoft.com/office/powerpoint/2012/main" userId="22cd2a338b9d0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8" autoAdjust="0"/>
    <p:restoredTop sz="69250" autoAdjust="0"/>
  </p:normalViewPr>
  <p:slideViewPr>
    <p:cSldViewPr snapToGrid="0" showGuides="1">
      <p:cViewPr varScale="1">
        <p:scale>
          <a:sx n="42" d="100"/>
          <a:sy n="42" d="100"/>
        </p:scale>
        <p:origin x="1378" y="53"/>
      </p:cViewPr>
      <p:guideLst>
        <p:guide orient="horz" pos="3072"/>
        <p:guide pos="54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19/04/2020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Hallo master en 1</a:t>
            </a:r>
            <a:r>
              <a:rPr lang="nl-BE" baseline="30000" dirty="0"/>
              <a:t>e</a:t>
            </a:r>
            <a:r>
              <a:rPr lang="nl-BE" dirty="0"/>
              <a:t> bachelor studenten,</a:t>
            </a:r>
          </a:p>
          <a:p>
            <a:r>
              <a:rPr lang="nl-BE" dirty="0"/>
              <a:t>Graag zou ik jullie mijn boeiend thesis onderwerp voorstellen.</a:t>
            </a:r>
          </a:p>
          <a:p>
            <a:r>
              <a:rPr lang="nl-BE" dirty="0"/>
              <a:t>Velen van jullie zullen later, net zoals een groot deel van de samenleving, een prominent zittend beroep uitvoeren.</a:t>
            </a:r>
          </a:p>
          <a:p>
            <a:r>
              <a:rPr lang="nl-BE" dirty="0"/>
              <a:t>Dit heeft zo zijn gevolgen met betrekking tot de algemene gezondheid. </a:t>
            </a:r>
          </a:p>
          <a:p>
            <a:r>
              <a:rPr lang="nl-BE" dirty="0"/>
              <a:t>Het uiteindelijke doel van mijn thesis is daarom om een gezondheidsapplicatie te ontwikkelen die de gebruikers een op maat gemaakte gezonde levensstijl aanleert. </a:t>
            </a:r>
          </a:p>
          <a:p>
            <a:r>
              <a:rPr lang="nl-BE" dirty="0"/>
              <a:t>Vele bestaande gezondheidsapplicatie doen dit bijvoorbeeld door middel van het tellen van het aantal stappen of door sporten zoals lopen, fietsen.. aan te bevelen. </a:t>
            </a:r>
          </a:p>
          <a:p>
            <a:r>
              <a:rPr lang="nl-BE" dirty="0"/>
              <a:t>Vaak zijn deze aanbevelingen echter statisch en houden ze geen rekening met de persoonlijke conditie van de gebruiker.</a:t>
            </a:r>
          </a:p>
          <a:p>
            <a:r>
              <a:rPr lang="nl-BE" dirty="0"/>
              <a:t>Iemand die geen sport gewend is moet je niet laten trainen op topniveau.</a:t>
            </a:r>
          </a:p>
          <a:p>
            <a:r>
              <a:rPr lang="nl-BE" dirty="0"/>
              <a:t>Deze thesis kiest ervoor om te focussen </a:t>
            </a:r>
            <a:r>
              <a:rPr lang="nl-BE" dirty="0" err="1"/>
              <a:t>rope</a:t>
            </a:r>
            <a:r>
              <a:rPr lang="nl-BE" dirty="0"/>
              <a:t> skipping als aanbevelingsmiddel aangezien dit de ideale sport is om een goede conditie te kweken.</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3664085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Via een bluetooth verbinding zullen de binnenkomende sensorsamples telkens verstuurd worden naar de gekoppelde smartphone. Hierop wordt een </a:t>
            </a:r>
            <a:r>
              <a:rPr lang="nl-BE" dirty="0" err="1"/>
              <a:t>csv</a:t>
            </a:r>
            <a:r>
              <a:rPr lang="nl-BE" dirty="0"/>
              <a:t> file aangemaakt waarin de x, y en </a:t>
            </a:r>
            <a:r>
              <a:rPr lang="nl-BE" dirty="0" err="1"/>
              <a:t>z</a:t>
            </a:r>
            <a:r>
              <a:rPr lang="nl-BE" dirty="0"/>
              <a:t> </a:t>
            </a:r>
            <a:r>
              <a:rPr lang="nl-BE" dirty="0" err="1"/>
              <a:t>coordinaat</a:t>
            </a:r>
            <a:r>
              <a:rPr lang="nl-BE" dirty="0"/>
              <a:t> van de versnellingsvector samen met het tijdstip van de meting opgeslagen worden.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2924407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bekomen data kan dan gebruikt worden om een machine </a:t>
            </a:r>
            <a:r>
              <a:rPr lang="nl-BE" dirty="0" err="1"/>
              <a:t>learning</a:t>
            </a:r>
            <a:r>
              <a:rPr lang="nl-BE" dirty="0"/>
              <a:t> model te trainen. Dit model zal hierna nieuwe bewegingen trachten te herkennen met grote accuraatheid.</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164880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data moet echter wel eerst nog </a:t>
            </a:r>
            <a:r>
              <a:rPr lang="nl-BE" dirty="0" err="1"/>
              <a:t>gepreprocessed</a:t>
            </a:r>
            <a:r>
              <a:rPr lang="nl-BE" dirty="0"/>
              <a:t> worden: </a:t>
            </a:r>
            <a:r>
              <a:rPr lang="nl-BE" dirty="0" err="1"/>
              <a:t>duplicate</a:t>
            </a:r>
            <a:r>
              <a:rPr lang="nl-BE" dirty="0"/>
              <a:t> samples worden gefilterd, alle data moet van het juiste type zijn en er moet voor gezorgd worden dat er geen ontbrekende waardes aanwezig zijn.</a:t>
            </a:r>
          </a:p>
          <a:p>
            <a:endParaRPr lang="nl-BE" dirty="0"/>
          </a:p>
          <a:p>
            <a:r>
              <a:rPr lang="nl-BE" dirty="0"/>
              <a:t>Ook zal aan elk sample een label moeten toegekend worden zodat de gebruikte algoritmes hieruit kunnen leren. In voorgaande slides werden de gebruikte klassen toegelicht.</a:t>
            </a:r>
          </a:p>
          <a:p>
            <a:endParaRPr lang="nl-BE" dirty="0"/>
          </a:p>
          <a:p>
            <a:r>
              <a:rPr lang="nl-BE" dirty="0"/>
              <a:t>De samples zullen ook moeten opgedeeld worden in segmenten. 1 enkel </a:t>
            </a:r>
            <a:r>
              <a:rPr lang="nl-BE" dirty="0" err="1"/>
              <a:t>accelerometer</a:t>
            </a:r>
            <a:r>
              <a:rPr lang="nl-BE" dirty="0"/>
              <a:t> data punt is namelijk te weinig om een verloop in te herkennen.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72360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gebruikte algoritmes zijn  te zien op de slide. Deze zullen elk op een verschillende manier samples toekennen aan een bepaalde klasse op basis van de data waarop getraind werd. Sommige van deze algoritmes vereisen meer input dan enkel de versnellingsvector op zich. Zaken zoals de energie inhoud van het signaal kunnen helpen om de segmenten van elkaar te onderscheiden.  </a:t>
            </a:r>
          </a:p>
          <a:p>
            <a:r>
              <a:rPr lang="nl-BE" dirty="0"/>
              <a:t>Een neuraal netwerk is geavanceerder aangezien het zo gebouwd  is dat het deze bijkomende data zelf kan leren.</a:t>
            </a:r>
          </a:p>
          <a:p>
            <a:endParaRPr lang="nl-BE" dirty="0"/>
          </a:p>
          <a:p>
            <a:r>
              <a:rPr lang="nl-BE" dirty="0"/>
              <a:t>Elk van deze modellen werd getraind op de data en onderling vergeleken. Het CNN model kwam hier als de beste uit. Dit is dan ook het model dat in deze thesis gebruikt wordt.</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2855438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Het is essentieel dat er genoeg variatie aanwezig is in de dataset. Er is namelijk een verschil in positionering van de assen bij dragen van de smartwatch op de rechter of </a:t>
            </a:r>
            <a:r>
              <a:rPr lang="nl-BE" dirty="0" err="1"/>
              <a:t>linkerpols</a:t>
            </a:r>
            <a:r>
              <a:rPr lang="nl-BE" dirty="0"/>
              <a:t>. Om ervoor te zorgen dat het model beide herkend moeten beide aanwezig zijn. Ook is er een verschil in data bij veranderen van draairichting. Aangezien ook hier de sprong nog steeds hetzelfde is, moet ook deze data moet aanwezig zijn. </a:t>
            </a:r>
          </a:p>
          <a:p>
            <a:r>
              <a:rPr lang="nl-BE" dirty="0"/>
              <a:t>De forward en backward 180 sprongen hebben een andere onderscheid met betrekking tot </a:t>
            </a:r>
            <a:r>
              <a:rPr lang="nl-BE" dirty="0" err="1"/>
              <a:t>daairichting</a:t>
            </a:r>
            <a:r>
              <a:rPr lang="nl-BE" dirty="0"/>
              <a:t>. Indien de forward 180 uitgevoerd wordt in de andere draairichting bekomen we de backward 180 en omgekeerd. Er is echter een ander verschil. De 180 graden draai van zichzelf en het touw kan gebeuren in 2 richtingen.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1033066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Het is de bedoeling dat gebruik makend van </a:t>
            </a:r>
            <a:r>
              <a:rPr lang="nl-BE" dirty="0" err="1"/>
              <a:t>rope</a:t>
            </a:r>
            <a:r>
              <a:rPr lang="nl-BE" dirty="0"/>
              <a:t> skipping de gezondheid geoptimaliseerd wordt. Dit door persoonlijke aanbevelingen te geven. Volgende slides geven een beeld van de uiteindelijke gezondheidsapplicatie.</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2556906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gebruiker kan vanop de smartwatch of smartphone een sessie starten waarin hij/zij verschillende </a:t>
            </a:r>
            <a:r>
              <a:rPr lang="nl-BE" dirty="0" err="1"/>
              <a:t>rope</a:t>
            </a:r>
            <a:r>
              <a:rPr lang="nl-BE" dirty="0"/>
              <a:t> skipping bewegingen uitvoert. Er wordt ook weer gebruik gemaakt van bluetooth als communicatiemiddel. Op de smartphone zal dan via het getrainde machine </a:t>
            </a:r>
            <a:r>
              <a:rPr lang="nl-BE" dirty="0" err="1"/>
              <a:t>learning</a:t>
            </a:r>
            <a:r>
              <a:rPr lang="nl-BE" dirty="0"/>
              <a:t> model nagegaan worden welke sprongen gedaan werden en op welk tijdstip. Ook zal het inspanningsniveau berekend worden. Dit wordt verder besproken in volgende slides.</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1669104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Uit de binnengekomen data worden het aantal draaiingen berekend door telkens te kijken naar het aantal periodes in een signaal. Ook zal gemeld worden wanneer een fout zich voordoet. Het machine </a:t>
            </a:r>
            <a:r>
              <a:rPr lang="nl-BE" dirty="0" err="1"/>
              <a:t>learning</a:t>
            </a:r>
            <a:r>
              <a:rPr lang="nl-BE" dirty="0"/>
              <a:t> model wordt er ook op getraind om dit te herkennen. Hierdoor is er naast data afkomstig van sprongen ook data van foute bewegingen nodig. </a:t>
            </a:r>
          </a:p>
          <a:p>
            <a:r>
              <a:rPr lang="nl-BE" dirty="0"/>
              <a:t>Door fouten te melden aan de gebruiker weet men waar verbetering mogelijk is. Dit is een extra stimulans om meer te sporten.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1797594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Het inspanningsniveau tijdens een activiteit wordt berekend aan de hand van </a:t>
            </a:r>
            <a:r>
              <a:rPr lang="nl-BE" dirty="0" err="1"/>
              <a:t>METs</a:t>
            </a:r>
            <a:r>
              <a:rPr lang="nl-BE" dirty="0"/>
              <a:t>. Hierbij zal gebaseerd op de hartslag bepaald worden hoe intens de activiteit ervaren wordt.</a:t>
            </a:r>
          </a:p>
          <a:p>
            <a:endParaRPr lang="nl-BE" dirty="0"/>
          </a:p>
          <a:p>
            <a:r>
              <a:rPr lang="nl-BE" dirty="0"/>
              <a:t>Het interval beginnend bij de rusthartslag en eindigend bij de maximale hartslag wordt opgedeeld in intervallen die de intensiteit aanduiden. De maximale hartslag is hierbij leeftijdsafhankelijk. </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2262970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Vanuit de bekomen statistieken zullen persoonlijke aanbevelingen gegeven worden. Uit deze data wordt de gemiddelde duur van een activiteit en het aantal sessies waarin deze werd beoefent berekend. Met activiteit wordt 1 specifieke </a:t>
            </a:r>
            <a:r>
              <a:rPr lang="nl-BE" dirty="0" err="1"/>
              <a:t>rope</a:t>
            </a:r>
            <a:r>
              <a:rPr lang="nl-BE" dirty="0"/>
              <a:t> skipping beweging bedoelt </a:t>
            </a:r>
          </a:p>
          <a:p>
            <a:endParaRPr lang="nl-BE" dirty="0"/>
          </a:p>
          <a:p>
            <a:r>
              <a:rPr lang="nl-BE" dirty="0"/>
              <a:t>Verschillende aspecten maken dit systeem persoonlijk. Een eerste uit zich in het aandacht geven aan de persoonlijke voorkeur van een gebruiker. Door rekening te houden met het aantal sessies waarin de activiteit wordt beoefend, en dus meer gewicht te geven aan frequent beoefende bewegingen, wordt dit persoonlijk aspect verwezenlijkt. Ook zal het aantal gemaakte fouten meespelen in de hoeveelheid gewicht gegeven aan de activiteit.</a:t>
            </a:r>
          </a:p>
          <a:p>
            <a:endParaRPr lang="nl-BE" dirty="0"/>
          </a:p>
          <a:p>
            <a:r>
              <a:rPr lang="nl-BE" dirty="0"/>
              <a:t>Een tweede persoonlijk aspect bestaat uit het rekening houden met het inspanningsniveau tijdens de activiteiten. Hierdoor wordt een bovengrens gesteld aan het aantal aanbevelingen rekening houdend met de capaciteiten van de gebruiker.</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425609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Als eerste zullen de verschillende </a:t>
            </a:r>
            <a:r>
              <a:rPr lang="nl-BE" dirty="0" err="1"/>
              <a:t>rope</a:t>
            </a:r>
            <a:r>
              <a:rPr lang="nl-BE" dirty="0"/>
              <a:t> skipping bewegingen toegelicht worden. </a:t>
            </a:r>
          </a:p>
          <a:p>
            <a:r>
              <a:rPr lang="nl-BE" dirty="0"/>
              <a:t>Om met </a:t>
            </a:r>
            <a:r>
              <a:rPr lang="nl-BE" dirty="0" err="1"/>
              <a:t>rope</a:t>
            </a:r>
            <a:r>
              <a:rPr lang="nl-BE" dirty="0"/>
              <a:t> skipping bewegingen aan de slag te kunnen, moeten deze op een bepaalde manier gemeten worden. De gebruikte meetopstelling wordt dan ook besproken.</a:t>
            </a:r>
          </a:p>
          <a:p>
            <a:r>
              <a:rPr lang="nl-BE" dirty="0"/>
              <a:t>Via machine </a:t>
            </a:r>
            <a:r>
              <a:rPr lang="nl-BE" dirty="0" err="1"/>
              <a:t>learning</a:t>
            </a:r>
            <a:r>
              <a:rPr lang="nl-BE" dirty="0"/>
              <a:t> technieken zullen vanuit de gemeten data voorspellingen kunnen gemaakt worden met betrekking tot de werkelijke sprong.</a:t>
            </a:r>
          </a:p>
          <a:p>
            <a:r>
              <a:rPr lang="nl-BE" dirty="0"/>
              <a:t>Tot slot zal dit alles gegoten worden in een gezondheidsapplicatie die, aan de hand van </a:t>
            </a:r>
            <a:r>
              <a:rPr lang="nl-BE" dirty="0" err="1"/>
              <a:t>rope</a:t>
            </a:r>
            <a:r>
              <a:rPr lang="nl-BE" dirty="0"/>
              <a:t> skipping data en het inspanningsniveau tijdens het springen, persoonlijke aanbevelingen zal genereren rekening houden met de huidige gebruikerscontext.</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3693134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applicatie is context afhankelijk doordat aanbevelingen gegeven worden wanneer de gebruiker te lang stilzit. Ook is er een </a:t>
            </a:r>
            <a:r>
              <a:rPr lang="nl-BE" dirty="0" err="1"/>
              <a:t>snooze</a:t>
            </a:r>
            <a:r>
              <a:rPr lang="nl-BE" dirty="0"/>
              <a:t> functionaliteit. Door te leren uit de tijdstippen waarop </a:t>
            </a:r>
            <a:r>
              <a:rPr lang="nl-BE" dirty="0" err="1"/>
              <a:t>gesnoozed</a:t>
            </a:r>
            <a:r>
              <a:rPr lang="nl-BE" dirty="0"/>
              <a:t> wordt zal het systeem uiteindelijk correct getimede aanbevelingen geven. </a:t>
            </a:r>
          </a:p>
          <a:p>
            <a:r>
              <a:rPr lang="nl-BE" dirty="0"/>
              <a:t>Ook zal er bij een te hoge hartslag een melding gegeven worden. Dit zorgt ervoor dat de gebruiker niet over zijn limiet gaat.</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1642469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Bedankt voor jullie aandacht.</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2860179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a:t>Zoals gezegd wordt </a:t>
            </a:r>
            <a:r>
              <a:rPr lang="nl-BE" dirty="0" err="1"/>
              <a:t>rope</a:t>
            </a:r>
            <a:r>
              <a:rPr lang="nl-BE" dirty="0"/>
              <a:t> skipping gebruikt om de conditie te trainen. </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a:t>Hiervoor is het noodzakelijk dat bepaalde bewegingen herkend worden.  Op die manier kan userfeedback gegeven worden per beweging. Er zal bijvoorbeeld gemeld worden hoeveel draaiingen verricht werden tijdens een sessie en per beweging. Ook zullen fouten herkend worden. Dit levert namelijk een extra stimulans in het trainen van de conditie.</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a:t>De gebruiker heeft eveneens een duidelijk beeld van zijn/haar capaciteiten per beweging.</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a:t>De bewegingen worden gemeten via een smartwatch gedragen op de pols. </a:t>
            </a:r>
          </a:p>
          <a:p>
            <a:pPr marL="0" marR="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indent="0" algn="l" defTabSz="914400" rtl="0" eaLnBrk="1" fontAlgn="auto" latinLnBrk="0" hangingPunct="1">
              <a:lnSpc>
                <a:spcPct val="100000"/>
              </a:lnSpc>
              <a:spcBef>
                <a:spcPts val="0"/>
              </a:spcBef>
              <a:spcAft>
                <a:spcPts val="0"/>
              </a:spcAft>
              <a:buClrTx/>
              <a:buSzTx/>
              <a:buFontTx/>
              <a:buNone/>
              <a:tabLst/>
              <a:defRPr/>
            </a:pPr>
            <a:r>
              <a:rPr lang="nl-BE" dirty="0"/>
              <a:t>Volgende slides introduceren de diverse bewegingen die zullen herkend worden.</a:t>
            </a:r>
          </a:p>
        </p:txBody>
      </p:sp>
      <p:sp>
        <p:nvSpPr>
          <p:cNvPr id="4" name="Tijdelijke aanduiding voor dianummer 3"/>
          <p:cNvSpPr>
            <a:spLocks noGrp="1"/>
          </p:cNvSpPr>
          <p:nvPr>
            <p:ph type="sldNum" sz="quarter" idx="10"/>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89224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2 eerste bewegingen zijn springen met en zonder tussensprong.</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De grafieken geven weer hoe de versnellingsvector verandert volgens de x, y en </a:t>
            </a:r>
            <a:r>
              <a:rPr lang="nl-BE" dirty="0" err="1"/>
              <a:t>z</a:t>
            </a:r>
            <a:r>
              <a:rPr lang="nl-BE" dirty="0"/>
              <a:t> 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Zoals te zien is, is er wel degelijk een onderscheid tussen de 2 sprongen wat ook nodig is indien nagenoeg perfecte herkenning van een beweging vereist is.</a:t>
            </a:r>
          </a:p>
          <a:p>
            <a:endParaRPr lang="nl-BE"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790204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Een tweede sprong is de cross over.</a:t>
            </a:r>
          </a:p>
          <a:p>
            <a:r>
              <a:rPr lang="nl-BE" dirty="0"/>
              <a:t>Zoals te zien op de figuur is dit een beweging die uitgevoerd wordt met de armen </a:t>
            </a:r>
            <a:r>
              <a:rPr lang="nl-BE" dirty="0" err="1"/>
              <a:t>gekruisd</a:t>
            </a:r>
            <a:r>
              <a:rPr lang="nl-BE" dirty="0"/>
              <a:t>. Het verloop in </a:t>
            </a:r>
            <a:r>
              <a:rPr lang="nl-BE" dirty="0" err="1"/>
              <a:t>accelerometer</a:t>
            </a:r>
            <a:r>
              <a:rPr lang="nl-BE" dirty="0"/>
              <a:t> data is te zien op de grafiek, ook hier is een verschil merkbaar met voorgaande grafieken.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207820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side swing beweging wordt gedaan door het touw langs beide kanten van het lichaam te verplaatsen in een draaiende beweging. De side swing wordt vaak gebruikt als overgang tussen 2 andere sprongen. Ook deze grafiek onderscheidt zicht van de voorgaande.</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209384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Forward 180 is een tweede overgangsbeweging. Hierbij zal de springer via een halve side swing zichzelf en het touw 180 graden draaien. </a:t>
            </a:r>
            <a:r>
              <a:rPr lang="nl-BE" dirty="0" err="1"/>
              <a:t>Bhierbij</a:t>
            </a:r>
            <a:r>
              <a:rPr lang="nl-BE" dirty="0"/>
              <a:t> wordt begonnen met een voorwaartse sprong en eindigt men met een achterwaartse sprong. Deze overgangsbeweging toont gelijkenissen met een side swing wat ook logisch is aangezien de side swing beweging verweven zit in de forward 180. Om dit onderscheid te kunnen maken zal intensieve </a:t>
            </a:r>
            <a:r>
              <a:rPr lang="nl-BE" dirty="0" err="1"/>
              <a:t>finetuning</a:t>
            </a:r>
            <a:r>
              <a:rPr lang="nl-BE" dirty="0"/>
              <a:t> van het machine </a:t>
            </a:r>
            <a:r>
              <a:rPr lang="nl-BE" dirty="0" err="1"/>
              <a:t>learning</a:t>
            </a:r>
            <a:r>
              <a:rPr lang="nl-BE" dirty="0"/>
              <a:t> model nodig zijn.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679308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Backward 180 is gelijkaardig aan zijn voorwaartse variant. Alleen zal nu begonnen worden met achterwaarts springen. De verplaatsing van het touw gebeurd dan ook op een andere manier. De overgang gebeurt niet meer via een halve side swing., maar de springer zal, wanneer het touw voor hem in de lucht komt, zichzelf en het touw 180 graden draaien waarna de richting van springen wordt omgekeerd. </a:t>
            </a:r>
          </a:p>
          <a:p>
            <a:endParaRPr lang="nl-BE" dirty="0"/>
          </a:p>
          <a:p>
            <a:r>
              <a:rPr lang="nl-BE" dirty="0"/>
              <a:t>Deze beweging onderscheidt zich weer duidelijk van de rest.</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2178409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Enige vorm van data is noodzakelijk om de bewegingen te detecteren. </a:t>
            </a:r>
            <a:r>
              <a:rPr lang="nl-BE" dirty="0" err="1"/>
              <a:t>Accelerometerdata</a:t>
            </a:r>
            <a:r>
              <a:rPr lang="nl-BE" dirty="0"/>
              <a:t> is hierbij de meest voor de hand liggende keuze. Andere opties zijn: gyroscoopdata, hartslagdata…  </a:t>
            </a:r>
          </a:p>
          <a:p>
            <a:r>
              <a:rPr lang="nl-BE" dirty="0"/>
              <a:t>Bewegingen tijdens het </a:t>
            </a:r>
            <a:r>
              <a:rPr lang="nl-BE" dirty="0" err="1"/>
              <a:t>rope</a:t>
            </a:r>
            <a:r>
              <a:rPr lang="nl-BE" dirty="0"/>
              <a:t> skippen worden vooral veroorzaakt door korte en lange polsbewegingen. Een smartwatch, bevestigd aan de linker of rechterpols, kan dit zeer goed detecteren.</a:t>
            </a:r>
          </a:p>
          <a:p>
            <a:r>
              <a:rPr lang="nl-BE" dirty="0"/>
              <a:t>Deze smartwatch beschikt over een </a:t>
            </a:r>
            <a:r>
              <a:rPr lang="nl-BE" dirty="0" err="1"/>
              <a:t>accelerometer</a:t>
            </a:r>
            <a:r>
              <a:rPr lang="nl-BE" dirty="0"/>
              <a:t> waarmee aan een frequentie van 52 Hz gemeten wordt.</a:t>
            </a:r>
          </a:p>
          <a:p>
            <a:endParaRPr lang="nl-BE" dirty="0"/>
          </a:p>
          <a:p>
            <a:r>
              <a:rPr lang="nl-BE" dirty="0"/>
              <a:t>De bestaande applicaties voor de gebruikte smartwatch (</a:t>
            </a:r>
            <a:r>
              <a:rPr lang="nl-BE" dirty="0" err="1"/>
              <a:t>polar</a:t>
            </a:r>
            <a:r>
              <a:rPr lang="nl-BE" dirty="0"/>
              <a:t> M600) laten jammer genoeg niet toe om onbewerkte </a:t>
            </a:r>
            <a:r>
              <a:rPr lang="nl-BE" dirty="0" err="1"/>
              <a:t>accelerometer</a:t>
            </a:r>
            <a:r>
              <a:rPr lang="nl-BE" dirty="0"/>
              <a:t> data te downloaden. Daarom werd een eigen applicatie ontworpen.</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1303449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19-4-2020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de stijl te bewerken</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rgbClr val="FFD200"/>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 Placeholder 9"/>
          <p:cNvSpPr>
            <a:spLocks noGrp="1"/>
          </p:cNvSpPr>
          <p:nvPr>
            <p:ph type="body" sz="quarter" idx="10" hasCustomPrompt="1"/>
          </p:nvPr>
        </p:nvSpPr>
        <p:spPr bwMode="white">
          <a:xfrm>
            <a:off x="1291074" y="270000"/>
            <a:ext cx="15183366" cy="540000"/>
          </a:xfrm>
        </p:spPr>
        <p:txBody>
          <a:bodyPr anchor="b" anchorCtr="0">
            <a:normAutofit/>
          </a:bodyPr>
          <a:lstStyle>
            <a:lvl1pPr marL="0" indent="0">
              <a:lnSpc>
                <a:spcPts val="1700"/>
              </a:lnSpc>
              <a:buNone/>
              <a:defRPr sz="1400" b="1" i="0" u="sng" cap="all" baseline="0">
                <a:solidFill>
                  <a:schemeClr val="bg1"/>
                </a:solidFill>
                <a:uFill>
                  <a:solidFill>
                    <a:schemeClr val="bg1"/>
                  </a:solidFill>
                </a:uFill>
              </a:defRPr>
            </a:lvl1pPr>
            <a:lvl2pPr marL="0" indent="0">
              <a:lnSpc>
                <a:spcPts val="1700"/>
              </a:lnSpc>
              <a:buNone/>
              <a:defRPr sz="1400" cap="all" baseline="0">
                <a:solidFill>
                  <a:schemeClr val="bg1"/>
                </a:solidFill>
                <a:uFill>
                  <a:solidFill>
                    <a:schemeClr val="bg1"/>
                  </a:solidFill>
                </a:uFill>
              </a:defRPr>
            </a:lvl2pPr>
          </a:lstStyle>
          <a:p>
            <a:pPr lvl="0"/>
            <a:r>
              <a:rPr lang="nl-BE" noProof="0" dirty="0"/>
              <a:t>Klik om de organisatie stijlen te bewerken</a:t>
            </a:r>
          </a:p>
          <a:p>
            <a:pPr lvl="1"/>
            <a:r>
              <a:rPr lang="nl-BE" noProof="0" dirty="0"/>
              <a:t>tweede niveau</a:t>
            </a:r>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de stijl te bewerken</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19/04/2020</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de stijl te bewerken</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19/04/2020</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de stijl te bewerken</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19/04/2020</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19-4-2020</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9"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10"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10619" y="4117291"/>
            <a:ext cx="280417" cy="280417"/>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19-4-2020</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Tekststijl van het model bewerken</a:t>
            </a:r>
          </a:p>
        </p:txBody>
      </p:sp>
    </p:spTree>
    <p:extLst>
      <p:ext uri="{BB962C8B-B14F-4D97-AF65-F5344CB8AC3E}">
        <p14:creationId xmlns:p14="http://schemas.microsoft.com/office/powerpoint/2010/main" val="3980228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136025"/>
            <a:ext cx="15705282" cy="863693"/>
          </a:xfrm>
          <a:prstGeom prst="rect">
            <a:avLst/>
          </a:prstGeom>
        </p:spPr>
        <p:txBody>
          <a:bodyPr vert="horz" lIns="91440" tIns="45720" rIns="91440" bIns="45720" rtlCol="0" anchor="b"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19/04/2020</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6" r:id="rId8"/>
    <p:sldLayoutId id="2147483677" r:id="rId9"/>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slideLayout" Target="../slideLayouts/slideLayout4.xml"/><Relationship Id="rId7" Type="http://schemas.openxmlformats.org/officeDocument/2006/relationships/image" Target="../media/image2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10.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image" Target="../media/image2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25.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image" Target="../media/image27.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F6099CE5-5970-41C1-A55D-CBCCA7C5B35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729038" y="0"/>
            <a:ext cx="9880600" cy="9753600"/>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4"/>
          <p:cNvSpPr>
            <a:spLocks noGrp="1"/>
          </p:cNvSpPr>
          <p:nvPr>
            <p:ph type="body" sz="quarter" idx="13"/>
          </p:nvPr>
        </p:nvSpPr>
        <p:spPr>
          <a:xfrm>
            <a:off x="914401" y="4124528"/>
            <a:ext cx="14025716" cy="3798249"/>
          </a:xfrm>
        </p:spPr>
        <p:txBody>
          <a:bodyPr/>
          <a:lstStyle/>
          <a:p>
            <a:pPr marL="358775">
              <a:lnSpc>
                <a:spcPct val="100000"/>
              </a:lnSpc>
            </a:pPr>
            <a:r>
              <a:rPr lang="nl-BE" sz="6000" dirty="0"/>
              <a:t>Ontwerp en ontwikkeling van een </a:t>
            </a:r>
            <a:r>
              <a:rPr lang="nl-BE" sz="6000" dirty="0" err="1"/>
              <a:t>gezondheidsaanbevelingssysteem</a:t>
            </a:r>
            <a:r>
              <a:rPr lang="nl-BE" sz="6000" dirty="0"/>
              <a:t> gericht op </a:t>
            </a:r>
            <a:r>
              <a:rPr lang="nl-BE" sz="6000" dirty="0" err="1"/>
              <a:t>rope</a:t>
            </a:r>
            <a:r>
              <a:rPr lang="nl-BE" sz="6000" dirty="0"/>
              <a:t> skipping</a:t>
            </a:r>
            <a:endParaRPr lang="nl-BE" sz="1050" dirty="0"/>
          </a:p>
        </p:txBody>
      </p:sp>
      <p:pic>
        <p:nvPicPr>
          <p:cNvPr id="7" name="Audio 6">
            <a:hlinkClick r:id="" action="ppaction://media"/>
            <a:extLst>
              <a:ext uri="{FF2B5EF4-FFF2-40B4-BE49-F238E27FC236}">
                <a16:creationId xmlns:a16="http://schemas.microsoft.com/office/drawing/2014/main" id="{D416EB2D-9608-4D3F-BAE5-9C4876DB4E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1054437959"/>
      </p:ext>
    </p:extLst>
  </p:cSld>
  <p:clrMapOvr>
    <a:masterClrMapping/>
  </p:clrMapOvr>
  <mc:AlternateContent xmlns:mc="http://schemas.openxmlformats.org/markup-compatibility/2006" xmlns:p14="http://schemas.microsoft.com/office/powerpoint/2010/main">
    <mc:Choice Requires="p14">
      <p:transition spd="slow" p14:dur="2000" advTm="62768"/>
    </mc:Choice>
    <mc:Fallback xmlns="">
      <p:transition spd="slow" advTm="62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7AE184E0-0BD4-4705-A12B-9B71DDE63301}" type="slidenum">
              <a:rPr lang="nl-BE" noProof="0" smtClean="0"/>
              <a:t>10</a:t>
            </a:fld>
            <a:endParaRPr lang="nl-BE" noProof="0" dirty="0"/>
          </a:p>
        </p:txBody>
      </p:sp>
      <p:sp>
        <p:nvSpPr>
          <p:cNvPr id="10" name="Tijdelijke aanduiding voor inhoud 4"/>
          <p:cNvSpPr txBox="1">
            <a:spLocks/>
          </p:cNvSpPr>
          <p:nvPr/>
        </p:nvSpPr>
        <p:spPr>
          <a:xfrm>
            <a:off x="7642718" y="2208980"/>
            <a:ext cx="3176058" cy="816366"/>
          </a:xfrm>
          <a:prstGeom prst="rect">
            <a:avLst/>
          </a:prstGeom>
        </p:spPr>
        <p:txBody>
          <a:bodyPr vert="horz" lIns="91440" tIns="45720" rIns="91440" bIns="45720" rtlCol="0">
            <a:normAutofit fontScale="85000" lnSpcReduction="20000"/>
          </a:bodyPr>
          <a:lstStyle>
            <a:lvl1pPr marL="536575" indent="-45085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buFont typeface="Arial" panose="020B0604020202020204" pitchFamily="34" charset="0"/>
              <a:buNone/>
            </a:pPr>
            <a:r>
              <a:rPr lang="nl-BE" sz="3200" dirty="0">
                <a:solidFill>
                  <a:schemeClr val="bg1"/>
                </a:solidFill>
              </a:rPr>
              <a:t>Shanghai Ranking</a:t>
            </a:r>
          </a:p>
          <a:p>
            <a:pPr marL="85725" indent="0">
              <a:buFont typeface="Arial" panose="020B0604020202020204" pitchFamily="34" charset="0"/>
              <a:buNone/>
            </a:pPr>
            <a:r>
              <a:rPr lang="nl-BE" sz="2300" dirty="0"/>
              <a:t>Bluetooth verbinding</a:t>
            </a:r>
          </a:p>
        </p:txBody>
      </p:sp>
      <p:pic>
        <p:nvPicPr>
          <p:cNvPr id="2050" name="Picture 2" descr="Polar M600 Review april 2020 - Waarom NIET/wel kopen?">
            <a:extLst>
              <a:ext uri="{FF2B5EF4-FFF2-40B4-BE49-F238E27FC236}">
                <a16:creationId xmlns:a16="http://schemas.microsoft.com/office/drawing/2014/main" id="{F67368F3-B7F7-4996-8290-07026721E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9730" y="1985641"/>
            <a:ext cx="2615242" cy="2526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droid smartphone icon png 8 » PNG Image">
            <a:extLst>
              <a:ext uri="{FF2B5EF4-FFF2-40B4-BE49-F238E27FC236}">
                <a16:creationId xmlns:a16="http://schemas.microsoft.com/office/drawing/2014/main" id="{D5F3FB1D-6BEE-4B92-8594-15B728426E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66523" y="1625440"/>
            <a:ext cx="1830721" cy="325136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Rechte verbindingslijn met pijl 17">
            <a:extLst>
              <a:ext uri="{FF2B5EF4-FFF2-40B4-BE49-F238E27FC236}">
                <a16:creationId xmlns:a16="http://schemas.microsoft.com/office/drawing/2014/main" id="{ABF8660E-F0C9-4CBE-963F-70C91CC51C3C}"/>
              </a:ext>
            </a:extLst>
          </p:cNvPr>
          <p:cNvCxnSpPr>
            <a:stCxn id="2050" idx="3"/>
            <a:endCxn id="2052" idx="1"/>
          </p:cNvCxnSpPr>
          <p:nvPr/>
        </p:nvCxnSpPr>
        <p:spPr>
          <a:xfrm>
            <a:off x="5394972" y="3248684"/>
            <a:ext cx="7671551" cy="2436"/>
          </a:xfrm>
          <a:prstGeom prst="straightConnector1">
            <a:avLst/>
          </a:prstGeom>
          <a:ln w="31750">
            <a:headEnd type="triangle" w="lg" len="lg"/>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Geogebra 3D">
            <a:extLst>
              <a:ext uri="{FF2B5EF4-FFF2-40B4-BE49-F238E27FC236}">
                <a16:creationId xmlns:a16="http://schemas.microsoft.com/office/drawing/2014/main" id="{34B3516E-D117-4375-8E8D-654FDE70BF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9579" y="2528622"/>
            <a:ext cx="1788664" cy="14401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estand, type, excel Gratis Pictogram van vscode">
            <a:extLst>
              <a:ext uri="{FF2B5EF4-FFF2-40B4-BE49-F238E27FC236}">
                <a16:creationId xmlns:a16="http://schemas.microsoft.com/office/drawing/2014/main" id="{3AEFABF6-56BF-4A0D-A3B2-F3766DD2C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32363" y="7422775"/>
            <a:ext cx="1085923" cy="108592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Rechte verbindingslijn met pijl 21">
            <a:extLst>
              <a:ext uri="{FF2B5EF4-FFF2-40B4-BE49-F238E27FC236}">
                <a16:creationId xmlns:a16="http://schemas.microsoft.com/office/drawing/2014/main" id="{BF1923AB-A68F-49BB-8485-E8FEB86AE0CA}"/>
              </a:ext>
            </a:extLst>
          </p:cNvPr>
          <p:cNvCxnSpPr>
            <a:stCxn id="2052" idx="2"/>
            <a:endCxn id="2056" idx="0"/>
          </p:cNvCxnSpPr>
          <p:nvPr/>
        </p:nvCxnSpPr>
        <p:spPr>
          <a:xfrm flipH="1">
            <a:off x="13975325" y="4876800"/>
            <a:ext cx="6559" cy="2545975"/>
          </a:xfrm>
          <a:prstGeom prst="straightConnector1">
            <a:avLst/>
          </a:prstGeom>
          <a:ln w="31750">
            <a:headEnd type="triangle" w="lg" len="lg"/>
            <a:tailEnd type="triangle"/>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1070AE37-D212-4989-9A7E-663756AC14B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109849766"/>
      </p:ext>
    </p:extLst>
  </p:cSld>
  <p:clrMapOvr>
    <a:masterClrMapping/>
  </p:clrMapOvr>
  <mc:AlternateContent xmlns:mc="http://schemas.openxmlformats.org/markup-compatibility/2006" xmlns:p14="http://schemas.microsoft.com/office/powerpoint/2010/main">
    <mc:Choice Requires="p14">
      <p:transition spd="slow" p14:dur="2000" advTm="19261"/>
    </mc:Choice>
    <mc:Fallback xmlns="">
      <p:transition spd="slow" advTm="19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a:t>Machine </a:t>
            </a:r>
            <a:r>
              <a:rPr lang="nl-BE" dirty="0" err="1"/>
              <a:t>learning</a:t>
            </a:r>
            <a:endParaRPr lang="nl-BE" dirty="0"/>
          </a:p>
        </p:txBody>
      </p:sp>
      <p:sp>
        <p:nvSpPr>
          <p:cNvPr id="3" name="Tijdelijke aanduiding voor dianummer 2"/>
          <p:cNvSpPr>
            <a:spLocks noGrp="1"/>
          </p:cNvSpPr>
          <p:nvPr>
            <p:ph type="sldNum" sz="quarter" idx="4"/>
          </p:nvPr>
        </p:nvSpPr>
        <p:spPr/>
        <p:txBody>
          <a:bodyPr/>
          <a:lstStyle/>
          <a:p>
            <a:fld id="{7AE184E0-0BD4-4705-A12B-9B71DDE63301}" type="slidenum">
              <a:rPr lang="nl-BE" noProof="0" smtClean="0"/>
              <a:pPr/>
              <a:t>11</a:t>
            </a:fld>
            <a:endParaRPr lang="nl-BE" noProof="0" dirty="0"/>
          </a:p>
        </p:txBody>
      </p:sp>
      <p:pic>
        <p:nvPicPr>
          <p:cNvPr id="4" name="Audio 3">
            <a:hlinkClick r:id="" action="ppaction://media"/>
            <a:extLst>
              <a:ext uri="{FF2B5EF4-FFF2-40B4-BE49-F238E27FC236}">
                <a16:creationId xmlns:a16="http://schemas.microsoft.com/office/drawing/2014/main" id="{4DC11745-6D9A-4F2D-BB8C-6EF34CA75A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1360698146"/>
      </p:ext>
    </p:extLst>
  </p:cSld>
  <p:clrMapOvr>
    <a:masterClrMapping/>
  </p:clrMapOvr>
  <mc:AlternateContent xmlns:mc="http://schemas.openxmlformats.org/markup-compatibility/2006" xmlns:p14="http://schemas.microsoft.com/office/powerpoint/2010/main">
    <mc:Choice Requires="p14">
      <p:transition spd="slow" p14:dur="2000" advTm="11736"/>
    </mc:Choice>
    <mc:Fallback xmlns="">
      <p:transition spd="slow" advTm="11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PREPROCESSING</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12</a:t>
            </a:fld>
            <a:endParaRPr lang="nl-BE" noProof="0" dirty="0"/>
          </a:p>
        </p:txBody>
      </p:sp>
      <p:sp>
        <p:nvSpPr>
          <p:cNvPr id="5" name="Tekstvak 4">
            <a:extLst>
              <a:ext uri="{FF2B5EF4-FFF2-40B4-BE49-F238E27FC236}">
                <a16:creationId xmlns:a16="http://schemas.microsoft.com/office/drawing/2014/main" id="{7156230E-C2B7-4A07-8237-75D67BBD7165}"/>
              </a:ext>
            </a:extLst>
          </p:cNvPr>
          <p:cNvSpPr txBox="1"/>
          <p:nvPr/>
        </p:nvSpPr>
        <p:spPr>
          <a:xfrm>
            <a:off x="672353" y="1600200"/>
            <a:ext cx="9628094" cy="3805209"/>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nl-BE" sz="3200" dirty="0"/>
              <a:t>Duplicaten verwijderen</a:t>
            </a:r>
            <a:endParaRPr lang="nl-BE" sz="4400" dirty="0"/>
          </a:p>
          <a:p>
            <a:pPr marL="342900" indent="-342900">
              <a:lnSpc>
                <a:spcPct val="120000"/>
              </a:lnSpc>
              <a:buFont typeface="Arial" panose="020B0604020202020204" pitchFamily="34" charset="0"/>
              <a:buChar char="•"/>
            </a:pPr>
            <a:r>
              <a:rPr lang="nl-BE" sz="3200" dirty="0"/>
              <a:t>Inconsistente</a:t>
            </a:r>
            <a:r>
              <a:rPr lang="nl-BE" sz="4400" dirty="0"/>
              <a:t> </a:t>
            </a:r>
            <a:r>
              <a:rPr lang="nl-BE" sz="3200" dirty="0"/>
              <a:t>waarden</a:t>
            </a:r>
          </a:p>
          <a:p>
            <a:pPr marL="342900" indent="-342900">
              <a:lnSpc>
                <a:spcPct val="120000"/>
              </a:lnSpc>
              <a:buFont typeface="Arial" panose="020B0604020202020204" pitchFamily="34" charset="0"/>
              <a:buChar char="•"/>
            </a:pPr>
            <a:r>
              <a:rPr lang="nl-BE" sz="3200" dirty="0"/>
              <a:t>Ontbrekende waarden</a:t>
            </a:r>
          </a:p>
          <a:p>
            <a:pPr marL="342900" indent="-342900">
              <a:lnSpc>
                <a:spcPct val="120000"/>
              </a:lnSpc>
              <a:buFont typeface="Arial" panose="020B0604020202020204" pitchFamily="34" charset="0"/>
              <a:buChar char="•"/>
            </a:pPr>
            <a:r>
              <a:rPr lang="nl-BE" sz="3200" dirty="0" err="1"/>
              <a:t>Labeling</a:t>
            </a:r>
            <a:endParaRPr lang="nl-BE" sz="3200" dirty="0"/>
          </a:p>
          <a:p>
            <a:pPr marL="342900" indent="-342900">
              <a:lnSpc>
                <a:spcPct val="120000"/>
              </a:lnSpc>
              <a:buFont typeface="Arial" panose="020B0604020202020204" pitchFamily="34" charset="0"/>
              <a:buChar char="•"/>
            </a:pPr>
            <a:r>
              <a:rPr lang="nl-BE" sz="3200" dirty="0"/>
              <a:t>Segmentering </a:t>
            </a:r>
          </a:p>
          <a:p>
            <a:pPr marL="342900" indent="-342900">
              <a:lnSpc>
                <a:spcPct val="120000"/>
              </a:lnSpc>
              <a:buFont typeface="Arial" panose="020B0604020202020204" pitchFamily="34" charset="0"/>
              <a:buChar char="•"/>
            </a:pPr>
            <a:endParaRPr lang="nl-BE" sz="3200" dirty="0"/>
          </a:p>
        </p:txBody>
      </p:sp>
      <p:pic>
        <p:nvPicPr>
          <p:cNvPr id="8" name="Audio 7">
            <a:hlinkClick r:id="" action="ppaction://media"/>
            <a:extLst>
              <a:ext uri="{FF2B5EF4-FFF2-40B4-BE49-F238E27FC236}">
                <a16:creationId xmlns:a16="http://schemas.microsoft.com/office/drawing/2014/main" id="{8E4CE16E-EAB9-43D0-B24C-739F2C0076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1364807490"/>
      </p:ext>
    </p:extLst>
  </p:cSld>
  <p:clrMapOvr>
    <a:masterClrMapping/>
  </p:clrMapOvr>
  <mc:AlternateContent xmlns:mc="http://schemas.openxmlformats.org/markup-compatibility/2006" xmlns:p14="http://schemas.microsoft.com/office/powerpoint/2010/main">
    <mc:Choice Requires="p14">
      <p:transition spd="slow" p14:dur="2000" advTm="39850"/>
    </mc:Choice>
    <mc:Fallback xmlns="">
      <p:transition spd="slow" advTm="39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algoritmes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13</a:t>
            </a:fld>
            <a:endParaRPr lang="nl-BE" noProof="0" dirty="0"/>
          </a:p>
        </p:txBody>
      </p:sp>
      <p:sp>
        <p:nvSpPr>
          <p:cNvPr id="5" name="Tekstvak 4">
            <a:extLst>
              <a:ext uri="{FF2B5EF4-FFF2-40B4-BE49-F238E27FC236}">
                <a16:creationId xmlns:a16="http://schemas.microsoft.com/office/drawing/2014/main" id="{7156230E-C2B7-4A07-8237-75D67BBD7165}"/>
              </a:ext>
            </a:extLst>
          </p:cNvPr>
          <p:cNvSpPr txBox="1"/>
          <p:nvPr/>
        </p:nvSpPr>
        <p:spPr>
          <a:xfrm>
            <a:off x="672353" y="1600200"/>
            <a:ext cx="9628094" cy="5356403"/>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nl-BE" sz="3200" dirty="0"/>
              <a:t>Support Vector </a:t>
            </a:r>
            <a:r>
              <a:rPr lang="nl-BE" sz="3200" dirty="0" err="1"/>
              <a:t>Classification</a:t>
            </a:r>
            <a:r>
              <a:rPr lang="nl-BE" sz="3200" dirty="0"/>
              <a:t> (SVC)</a:t>
            </a:r>
          </a:p>
          <a:p>
            <a:pPr marL="342900" indent="-342900">
              <a:lnSpc>
                <a:spcPct val="120000"/>
              </a:lnSpc>
              <a:buFont typeface="Arial" panose="020B0604020202020204" pitchFamily="34" charset="0"/>
              <a:buChar char="•"/>
            </a:pPr>
            <a:r>
              <a:rPr lang="nl-BE" sz="3200" dirty="0" err="1"/>
              <a:t>Linear</a:t>
            </a:r>
            <a:r>
              <a:rPr lang="nl-BE" sz="3200" dirty="0"/>
              <a:t> Support Vector </a:t>
            </a:r>
            <a:r>
              <a:rPr lang="nl-BE" sz="3200" dirty="0" err="1"/>
              <a:t>Classification</a:t>
            </a:r>
            <a:r>
              <a:rPr lang="nl-BE" sz="3200" dirty="0"/>
              <a:t> (</a:t>
            </a:r>
            <a:r>
              <a:rPr lang="nl-BE" sz="3200" dirty="0" err="1"/>
              <a:t>LinearSVC</a:t>
            </a:r>
            <a:r>
              <a:rPr lang="nl-BE" sz="3200" dirty="0"/>
              <a:t>)</a:t>
            </a:r>
          </a:p>
          <a:p>
            <a:pPr marL="342900" indent="-342900">
              <a:lnSpc>
                <a:spcPct val="120000"/>
              </a:lnSpc>
              <a:buFont typeface="Arial" panose="020B0604020202020204" pitchFamily="34" charset="0"/>
              <a:buChar char="•"/>
            </a:pPr>
            <a:r>
              <a:rPr lang="nl-BE" sz="3200" dirty="0"/>
              <a:t>Random </a:t>
            </a:r>
            <a:r>
              <a:rPr lang="nl-BE" sz="3200" dirty="0" err="1"/>
              <a:t>Forest</a:t>
            </a:r>
            <a:r>
              <a:rPr lang="nl-BE" sz="3200" dirty="0"/>
              <a:t> </a:t>
            </a:r>
            <a:r>
              <a:rPr lang="nl-BE" sz="3200" dirty="0" err="1"/>
              <a:t>Classifier</a:t>
            </a:r>
            <a:endParaRPr lang="nl-BE" sz="3200" dirty="0"/>
          </a:p>
          <a:p>
            <a:pPr marL="342900" indent="-342900">
              <a:lnSpc>
                <a:spcPct val="120000"/>
              </a:lnSpc>
              <a:buFont typeface="Arial" panose="020B0604020202020204" pitchFamily="34" charset="0"/>
              <a:buChar char="•"/>
            </a:pPr>
            <a:r>
              <a:rPr lang="nl-BE" sz="3200" dirty="0" err="1"/>
              <a:t>AdaBoost</a:t>
            </a:r>
            <a:endParaRPr lang="nl-BE" sz="3200" dirty="0"/>
          </a:p>
          <a:p>
            <a:pPr marL="342900" indent="-342900">
              <a:lnSpc>
                <a:spcPct val="120000"/>
              </a:lnSpc>
              <a:buFont typeface="Arial" panose="020B0604020202020204" pitchFamily="34" charset="0"/>
              <a:buChar char="•"/>
            </a:pPr>
            <a:r>
              <a:rPr lang="nl-BE" sz="3200" dirty="0" err="1"/>
              <a:t>Naive</a:t>
            </a:r>
            <a:r>
              <a:rPr lang="nl-BE" sz="3200" dirty="0"/>
              <a:t> Bayes</a:t>
            </a:r>
          </a:p>
          <a:p>
            <a:pPr marL="342900" indent="-342900">
              <a:lnSpc>
                <a:spcPct val="120000"/>
              </a:lnSpc>
              <a:buFont typeface="Arial" panose="020B0604020202020204" pitchFamily="34" charset="0"/>
              <a:buChar char="•"/>
            </a:pPr>
            <a:r>
              <a:rPr lang="nl-BE" sz="3200" dirty="0"/>
              <a:t>K-</a:t>
            </a:r>
            <a:r>
              <a:rPr lang="nl-BE" sz="3200" dirty="0" err="1"/>
              <a:t>nearest</a:t>
            </a:r>
            <a:r>
              <a:rPr lang="nl-BE" sz="3200" dirty="0"/>
              <a:t> </a:t>
            </a:r>
            <a:r>
              <a:rPr lang="nl-BE" sz="3200" dirty="0" err="1"/>
              <a:t>neighbors</a:t>
            </a:r>
            <a:endParaRPr lang="nl-BE" sz="3200" dirty="0"/>
          </a:p>
          <a:p>
            <a:pPr marL="342900" indent="-342900">
              <a:lnSpc>
                <a:spcPct val="120000"/>
              </a:lnSpc>
              <a:buFont typeface="Arial" panose="020B0604020202020204" pitchFamily="34" charset="0"/>
              <a:buChar char="•"/>
            </a:pPr>
            <a:r>
              <a:rPr lang="nl-BE" sz="3200" dirty="0" err="1"/>
              <a:t>Stochastic</a:t>
            </a:r>
            <a:r>
              <a:rPr lang="nl-BE" sz="3200" dirty="0"/>
              <a:t> </a:t>
            </a:r>
            <a:r>
              <a:rPr lang="nl-BE" sz="3200" dirty="0" err="1"/>
              <a:t>Gradient</a:t>
            </a:r>
            <a:r>
              <a:rPr lang="nl-BE" sz="3200" dirty="0"/>
              <a:t> </a:t>
            </a:r>
            <a:r>
              <a:rPr lang="nl-BE" sz="3200" dirty="0" err="1"/>
              <a:t>Descent</a:t>
            </a:r>
            <a:r>
              <a:rPr lang="nl-BE" sz="3200" dirty="0"/>
              <a:t> </a:t>
            </a:r>
            <a:r>
              <a:rPr lang="nl-BE" sz="3200" dirty="0" err="1"/>
              <a:t>classifier</a:t>
            </a:r>
            <a:r>
              <a:rPr lang="nl-BE" sz="3200" dirty="0"/>
              <a:t> (SGD)</a:t>
            </a:r>
          </a:p>
          <a:p>
            <a:pPr marL="342900" indent="-342900">
              <a:lnSpc>
                <a:spcPct val="120000"/>
              </a:lnSpc>
              <a:buFont typeface="Arial" panose="020B0604020202020204" pitchFamily="34" charset="0"/>
              <a:buChar char="•"/>
            </a:pPr>
            <a:r>
              <a:rPr lang="nl-BE" sz="3200" dirty="0" err="1"/>
              <a:t>Multilayer</a:t>
            </a:r>
            <a:r>
              <a:rPr lang="nl-BE" sz="3200" dirty="0"/>
              <a:t> </a:t>
            </a:r>
            <a:r>
              <a:rPr lang="nl-BE" sz="3200" dirty="0" err="1"/>
              <a:t>Percepton</a:t>
            </a:r>
            <a:r>
              <a:rPr lang="nl-BE" sz="3200" dirty="0"/>
              <a:t> </a:t>
            </a:r>
            <a:r>
              <a:rPr lang="nl-BE" sz="3200" dirty="0" err="1"/>
              <a:t>Classifier</a:t>
            </a:r>
            <a:r>
              <a:rPr lang="nl-BE" sz="3200" dirty="0"/>
              <a:t> (MLP)</a:t>
            </a:r>
          </a:p>
          <a:p>
            <a:pPr marL="342900" indent="-342900">
              <a:lnSpc>
                <a:spcPct val="120000"/>
              </a:lnSpc>
              <a:buFont typeface="Arial" panose="020B0604020202020204" pitchFamily="34" charset="0"/>
              <a:buChar char="•"/>
            </a:pPr>
            <a:r>
              <a:rPr lang="nl-BE" sz="3200" b="1" dirty="0" err="1"/>
              <a:t>Convolutional</a:t>
            </a:r>
            <a:r>
              <a:rPr lang="nl-BE" sz="3200" b="1" dirty="0"/>
              <a:t> </a:t>
            </a:r>
            <a:r>
              <a:rPr lang="nl-BE" sz="3200" b="1" dirty="0" err="1"/>
              <a:t>Neural</a:t>
            </a:r>
            <a:r>
              <a:rPr lang="nl-BE" sz="3200" b="1" dirty="0"/>
              <a:t> Network (CNN)</a:t>
            </a:r>
            <a:endParaRPr lang="nl-BE" sz="4800" b="1" dirty="0"/>
          </a:p>
        </p:txBody>
      </p:sp>
      <p:pic>
        <p:nvPicPr>
          <p:cNvPr id="7" name="Audio 6">
            <a:hlinkClick r:id="" action="ppaction://media"/>
            <a:extLst>
              <a:ext uri="{FF2B5EF4-FFF2-40B4-BE49-F238E27FC236}">
                <a16:creationId xmlns:a16="http://schemas.microsoft.com/office/drawing/2014/main" id="{5309E659-4CAA-4381-A003-F99C9DBD9A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3000148833"/>
      </p:ext>
    </p:extLst>
  </p:cSld>
  <p:clrMapOvr>
    <a:masterClrMapping/>
  </p:clrMapOvr>
  <mc:AlternateContent xmlns:mc="http://schemas.openxmlformats.org/markup-compatibility/2006" xmlns:p14="http://schemas.microsoft.com/office/powerpoint/2010/main">
    <mc:Choice Requires="p14">
      <p:transition spd="slow" p14:dur="2000" advTm="44858"/>
    </mc:Choice>
    <mc:Fallback xmlns="">
      <p:transition spd="slow" advTm="44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variaties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14</a:t>
            </a:fld>
            <a:endParaRPr lang="nl-BE" noProof="0" dirty="0"/>
          </a:p>
        </p:txBody>
      </p:sp>
      <p:sp>
        <p:nvSpPr>
          <p:cNvPr id="5" name="Tekstvak 4">
            <a:extLst>
              <a:ext uri="{FF2B5EF4-FFF2-40B4-BE49-F238E27FC236}">
                <a16:creationId xmlns:a16="http://schemas.microsoft.com/office/drawing/2014/main" id="{7156230E-C2B7-4A07-8237-75D67BBD7165}"/>
              </a:ext>
            </a:extLst>
          </p:cNvPr>
          <p:cNvSpPr txBox="1"/>
          <p:nvPr/>
        </p:nvSpPr>
        <p:spPr>
          <a:xfrm>
            <a:off x="672352" y="1550415"/>
            <a:ext cx="9406830" cy="4174541"/>
          </a:xfrm>
          <a:prstGeom prst="rect">
            <a:avLst/>
          </a:prstGeom>
          <a:noFill/>
        </p:spPr>
        <p:txBody>
          <a:bodyPr wrap="square" rtlCol="0">
            <a:spAutoFit/>
          </a:bodyPr>
          <a:lstStyle/>
          <a:p>
            <a:pPr>
              <a:lnSpc>
                <a:spcPct val="120000"/>
              </a:lnSpc>
            </a:pPr>
            <a:r>
              <a:rPr lang="nl-BE" sz="3200" b="1" dirty="0"/>
              <a:t>Side swing, cross over, </a:t>
            </a:r>
            <a:r>
              <a:rPr lang="nl-BE" sz="3200" b="1" dirty="0" err="1"/>
              <a:t>jump</a:t>
            </a:r>
            <a:r>
              <a:rPr lang="nl-BE" sz="3200" b="1" dirty="0"/>
              <a:t> slow, </a:t>
            </a:r>
            <a:r>
              <a:rPr lang="nl-BE" sz="3200" b="1" dirty="0" err="1"/>
              <a:t>jump</a:t>
            </a:r>
            <a:r>
              <a:rPr lang="nl-BE" sz="3200" b="1" dirty="0"/>
              <a:t> </a:t>
            </a:r>
            <a:r>
              <a:rPr lang="nl-BE" sz="3200" b="1" dirty="0" err="1"/>
              <a:t>fast</a:t>
            </a:r>
            <a:endParaRPr lang="nl-BE" sz="3200" b="1" dirty="0"/>
          </a:p>
          <a:p>
            <a:pPr marL="342900" indent="-342900">
              <a:lnSpc>
                <a:spcPct val="120000"/>
              </a:lnSpc>
              <a:buFont typeface="Arial" panose="020B0604020202020204" pitchFamily="34" charset="0"/>
              <a:buChar char="•"/>
            </a:pPr>
            <a:r>
              <a:rPr lang="nl-BE" sz="3200" dirty="0"/>
              <a:t>Pols</a:t>
            </a:r>
          </a:p>
          <a:p>
            <a:pPr marL="342900" indent="-342900">
              <a:lnSpc>
                <a:spcPct val="120000"/>
              </a:lnSpc>
              <a:buFont typeface="Arial" panose="020B0604020202020204" pitchFamily="34" charset="0"/>
              <a:buChar char="•"/>
            </a:pPr>
            <a:r>
              <a:rPr lang="nl-BE" sz="3200" dirty="0"/>
              <a:t>Draairichting</a:t>
            </a:r>
          </a:p>
          <a:p>
            <a:pPr>
              <a:lnSpc>
                <a:spcPct val="120000"/>
              </a:lnSpc>
            </a:pPr>
            <a:endParaRPr lang="nl-BE" sz="3200" dirty="0"/>
          </a:p>
          <a:p>
            <a:pPr>
              <a:lnSpc>
                <a:spcPct val="120000"/>
              </a:lnSpc>
            </a:pPr>
            <a:r>
              <a:rPr lang="nl-BE" sz="3200" b="1" dirty="0"/>
              <a:t>Forward 180, backward 180</a:t>
            </a:r>
          </a:p>
          <a:p>
            <a:pPr marL="342900" indent="-342900">
              <a:lnSpc>
                <a:spcPct val="120000"/>
              </a:lnSpc>
              <a:buFont typeface="Arial" panose="020B0604020202020204" pitchFamily="34" charset="0"/>
              <a:buChar char="•"/>
            </a:pPr>
            <a:r>
              <a:rPr lang="nl-BE" sz="3200" dirty="0"/>
              <a:t>pols</a:t>
            </a:r>
          </a:p>
          <a:p>
            <a:pPr marL="342900" indent="-342900">
              <a:lnSpc>
                <a:spcPct val="120000"/>
              </a:lnSpc>
              <a:buFont typeface="Arial" panose="020B0604020202020204" pitchFamily="34" charset="0"/>
              <a:buChar char="•"/>
            </a:pPr>
            <a:r>
              <a:rPr lang="nl-BE" sz="3200" dirty="0"/>
              <a:t>draaikant</a:t>
            </a:r>
          </a:p>
        </p:txBody>
      </p:sp>
      <p:pic>
        <p:nvPicPr>
          <p:cNvPr id="7" name="Afbeelding 6">
            <a:extLst>
              <a:ext uri="{FF2B5EF4-FFF2-40B4-BE49-F238E27FC236}">
                <a16:creationId xmlns:a16="http://schemas.microsoft.com/office/drawing/2014/main" id="{780BA68B-CC75-4D0D-BCF0-1D7A53127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0250" y="1745235"/>
            <a:ext cx="6477000" cy="6457950"/>
          </a:xfrm>
          <a:prstGeom prst="rect">
            <a:avLst/>
          </a:prstGeom>
        </p:spPr>
      </p:pic>
      <p:pic>
        <p:nvPicPr>
          <p:cNvPr id="3" name="Audio 2">
            <a:hlinkClick r:id="" action="ppaction://media"/>
            <a:extLst>
              <a:ext uri="{FF2B5EF4-FFF2-40B4-BE49-F238E27FC236}">
                <a16:creationId xmlns:a16="http://schemas.microsoft.com/office/drawing/2014/main" id="{BFC07630-9F83-4813-9115-F4D9A88808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1961210434"/>
      </p:ext>
    </p:extLst>
  </p:cSld>
  <p:clrMapOvr>
    <a:masterClrMapping/>
  </p:clrMapOvr>
  <mc:AlternateContent xmlns:mc="http://schemas.openxmlformats.org/markup-compatibility/2006" xmlns:p14="http://schemas.microsoft.com/office/powerpoint/2010/main">
    <mc:Choice Requires="p14">
      <p:transition spd="slow" p14:dur="2000" advTm="53604"/>
    </mc:Choice>
    <mc:Fallback xmlns="">
      <p:transition spd="slow" advTm="53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a:t>gezondheidsapplicatie</a:t>
            </a:r>
          </a:p>
        </p:txBody>
      </p:sp>
      <p:sp>
        <p:nvSpPr>
          <p:cNvPr id="3" name="Tijdelijke aanduiding voor dianummer 2"/>
          <p:cNvSpPr>
            <a:spLocks noGrp="1"/>
          </p:cNvSpPr>
          <p:nvPr>
            <p:ph type="sldNum" sz="quarter" idx="4"/>
          </p:nvPr>
        </p:nvSpPr>
        <p:spPr/>
        <p:txBody>
          <a:bodyPr/>
          <a:lstStyle/>
          <a:p>
            <a:fld id="{7AE184E0-0BD4-4705-A12B-9B71DDE63301}" type="slidenum">
              <a:rPr lang="nl-BE" noProof="0" smtClean="0"/>
              <a:pPr/>
              <a:t>15</a:t>
            </a:fld>
            <a:endParaRPr lang="nl-BE" noProof="0" dirty="0"/>
          </a:p>
        </p:txBody>
      </p:sp>
      <p:pic>
        <p:nvPicPr>
          <p:cNvPr id="4" name="Audio 3">
            <a:hlinkClick r:id="" action="ppaction://media"/>
            <a:extLst>
              <a:ext uri="{FF2B5EF4-FFF2-40B4-BE49-F238E27FC236}">
                <a16:creationId xmlns:a16="http://schemas.microsoft.com/office/drawing/2014/main" id="{C29BF606-74C2-40C6-B1C0-30FA5640F3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3835773936"/>
      </p:ext>
    </p:extLst>
  </p:cSld>
  <p:clrMapOvr>
    <a:masterClrMapping/>
  </p:clrMapOvr>
  <mc:AlternateContent xmlns:mc="http://schemas.openxmlformats.org/markup-compatibility/2006">
    <mc:Choice xmlns:p14="http://schemas.microsoft.com/office/powerpoint/2010/main" Requires="p14">
      <p:transition spd="slow" p14:dur="2000" advTm="15249"/>
    </mc:Choice>
    <mc:Fallback>
      <p:transition spd="slow" advTm="15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p>
            <a:fld id="{7AE184E0-0BD4-4705-A12B-9B71DDE63301}" type="slidenum">
              <a:rPr lang="nl-BE" noProof="0" smtClean="0"/>
              <a:t>16</a:t>
            </a:fld>
            <a:endParaRPr lang="nl-BE" noProof="0" dirty="0"/>
          </a:p>
        </p:txBody>
      </p:sp>
      <p:sp>
        <p:nvSpPr>
          <p:cNvPr id="10" name="Tijdelijke aanduiding voor inhoud 4"/>
          <p:cNvSpPr txBox="1">
            <a:spLocks/>
          </p:cNvSpPr>
          <p:nvPr/>
        </p:nvSpPr>
        <p:spPr>
          <a:xfrm>
            <a:off x="8025104" y="5741890"/>
            <a:ext cx="3176058" cy="816366"/>
          </a:xfrm>
          <a:prstGeom prst="rect">
            <a:avLst/>
          </a:prstGeom>
        </p:spPr>
        <p:txBody>
          <a:bodyPr vert="horz" lIns="91440" tIns="45720" rIns="91440" bIns="45720" rtlCol="0">
            <a:normAutofit fontScale="85000" lnSpcReduction="20000"/>
          </a:bodyPr>
          <a:lstStyle>
            <a:lvl1pPr marL="536575" indent="-45085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buFont typeface="Arial" panose="020B0604020202020204" pitchFamily="34" charset="0"/>
              <a:buNone/>
            </a:pPr>
            <a:r>
              <a:rPr lang="nl-BE" sz="3200" dirty="0">
                <a:solidFill>
                  <a:schemeClr val="bg1"/>
                </a:solidFill>
              </a:rPr>
              <a:t>Shanghai Ranking</a:t>
            </a:r>
          </a:p>
          <a:p>
            <a:pPr marL="85725" indent="0">
              <a:buFont typeface="Arial" panose="020B0604020202020204" pitchFamily="34" charset="0"/>
              <a:buNone/>
            </a:pPr>
            <a:r>
              <a:rPr lang="nl-BE" sz="2300" dirty="0"/>
              <a:t>Bluetooth verbinding</a:t>
            </a:r>
          </a:p>
        </p:txBody>
      </p:sp>
      <p:pic>
        <p:nvPicPr>
          <p:cNvPr id="2050" name="Picture 2" descr="Polar M600 Review april 2020 - Waarom NIET/wel kopen?">
            <a:extLst>
              <a:ext uri="{FF2B5EF4-FFF2-40B4-BE49-F238E27FC236}">
                <a16:creationId xmlns:a16="http://schemas.microsoft.com/office/drawing/2014/main" id="{F67368F3-B7F7-4996-8290-07026721E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2116" y="5518551"/>
            <a:ext cx="2615242" cy="2526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droid smartphone icon png 8 » PNG Image">
            <a:extLst>
              <a:ext uri="{FF2B5EF4-FFF2-40B4-BE49-F238E27FC236}">
                <a16:creationId xmlns:a16="http://schemas.microsoft.com/office/drawing/2014/main" id="{D5F3FB1D-6BEE-4B92-8594-15B728426E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9854" y="5158350"/>
            <a:ext cx="1830721" cy="325136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Rechte verbindingslijn met pijl 17">
            <a:extLst>
              <a:ext uri="{FF2B5EF4-FFF2-40B4-BE49-F238E27FC236}">
                <a16:creationId xmlns:a16="http://schemas.microsoft.com/office/drawing/2014/main" id="{ABF8660E-F0C9-4CBE-963F-70C91CC51C3C}"/>
              </a:ext>
            </a:extLst>
          </p:cNvPr>
          <p:cNvCxnSpPr>
            <a:stCxn id="2050" idx="3"/>
          </p:cNvCxnSpPr>
          <p:nvPr/>
        </p:nvCxnSpPr>
        <p:spPr>
          <a:xfrm>
            <a:off x="5777358" y="6781594"/>
            <a:ext cx="7671551" cy="2436"/>
          </a:xfrm>
          <a:prstGeom prst="straightConnector1">
            <a:avLst/>
          </a:prstGeom>
          <a:ln w="31750">
            <a:headEnd type="triangle" w="lg" len="lg"/>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Geogebra 3D">
            <a:extLst>
              <a:ext uri="{FF2B5EF4-FFF2-40B4-BE49-F238E27FC236}">
                <a16:creationId xmlns:a16="http://schemas.microsoft.com/office/drawing/2014/main" id="{34B3516E-D117-4375-8E8D-654FDE70BF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91965" y="6061532"/>
            <a:ext cx="1788664" cy="1440124"/>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4ECFDE07-9167-49CE-A268-3FF4C057302B}"/>
              </a:ext>
            </a:extLst>
          </p:cNvPr>
          <p:cNvSpPr txBox="1"/>
          <p:nvPr/>
        </p:nvSpPr>
        <p:spPr>
          <a:xfrm>
            <a:off x="1120995" y="674334"/>
            <a:ext cx="6093617" cy="3583610"/>
          </a:xfrm>
          <a:prstGeom prst="rect">
            <a:avLst/>
          </a:prstGeom>
          <a:noFill/>
        </p:spPr>
        <p:txBody>
          <a:bodyPr wrap="square" rtlCol="0">
            <a:spAutoFit/>
          </a:bodyPr>
          <a:lstStyle/>
          <a:p>
            <a:pPr>
              <a:lnSpc>
                <a:spcPct val="120000"/>
              </a:lnSpc>
            </a:pPr>
            <a:r>
              <a:rPr lang="nl-BE" sz="3200" b="1" dirty="0"/>
              <a:t>smartphone</a:t>
            </a:r>
          </a:p>
          <a:p>
            <a:pPr marL="342900" indent="-342900">
              <a:lnSpc>
                <a:spcPct val="120000"/>
              </a:lnSpc>
              <a:buFont typeface="Arial" panose="020B0604020202020204" pitchFamily="34" charset="0"/>
              <a:buChar char="•"/>
            </a:pPr>
            <a:r>
              <a:rPr lang="nl-BE" sz="3200" dirty="0"/>
              <a:t>Sessie starten </a:t>
            </a:r>
          </a:p>
          <a:p>
            <a:pPr marL="342900" indent="-342900">
              <a:lnSpc>
                <a:spcPct val="120000"/>
              </a:lnSpc>
              <a:buFont typeface="Arial" panose="020B0604020202020204" pitchFamily="34" charset="0"/>
              <a:buChar char="•"/>
            </a:pPr>
            <a:r>
              <a:rPr lang="nl-BE" sz="3200" dirty="0"/>
              <a:t>Statistieken bekijken</a:t>
            </a:r>
          </a:p>
          <a:p>
            <a:pPr>
              <a:lnSpc>
                <a:spcPct val="120000"/>
              </a:lnSpc>
            </a:pPr>
            <a:endParaRPr lang="nl-BE" sz="3200" dirty="0"/>
          </a:p>
          <a:p>
            <a:pPr>
              <a:lnSpc>
                <a:spcPct val="120000"/>
              </a:lnSpc>
            </a:pPr>
            <a:r>
              <a:rPr lang="nl-BE" sz="3200" b="1" dirty="0"/>
              <a:t>Smartwatch</a:t>
            </a:r>
          </a:p>
          <a:p>
            <a:pPr marL="457200" indent="-457200">
              <a:lnSpc>
                <a:spcPct val="120000"/>
              </a:lnSpc>
              <a:buFont typeface="Arial" panose="020B0604020202020204" pitchFamily="34" charset="0"/>
              <a:buChar char="•"/>
            </a:pPr>
            <a:r>
              <a:rPr lang="nl-BE" sz="3200" dirty="0"/>
              <a:t>Sessie starten</a:t>
            </a:r>
          </a:p>
        </p:txBody>
      </p:sp>
      <p:pic>
        <p:nvPicPr>
          <p:cNvPr id="2" name="Audio 1">
            <a:hlinkClick r:id="" action="ppaction://media"/>
            <a:extLst>
              <a:ext uri="{FF2B5EF4-FFF2-40B4-BE49-F238E27FC236}">
                <a16:creationId xmlns:a16="http://schemas.microsoft.com/office/drawing/2014/main" id="{D40922FA-249C-43A5-BF4B-C0C4D1FE615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2581715365"/>
      </p:ext>
    </p:extLst>
  </p:cSld>
  <p:clrMapOvr>
    <a:masterClrMapping/>
  </p:clrMapOvr>
  <mc:AlternateContent xmlns:mc="http://schemas.openxmlformats.org/markup-compatibility/2006">
    <mc:Choice xmlns:p14="http://schemas.microsoft.com/office/powerpoint/2010/main" Requires="p14">
      <p:transition spd="slow" p14:dur="2000" advTm="27688"/>
    </mc:Choice>
    <mc:Fallback>
      <p:transition spd="slow" advTm="27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Berekeningen</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17</a:t>
            </a:fld>
            <a:endParaRPr lang="nl-BE" noProof="0" dirty="0"/>
          </a:p>
        </p:txBody>
      </p:sp>
      <p:sp>
        <p:nvSpPr>
          <p:cNvPr id="5" name="Tekstvak 4">
            <a:extLst>
              <a:ext uri="{FF2B5EF4-FFF2-40B4-BE49-F238E27FC236}">
                <a16:creationId xmlns:a16="http://schemas.microsoft.com/office/drawing/2014/main" id="{7156230E-C2B7-4A07-8237-75D67BBD7165}"/>
              </a:ext>
            </a:extLst>
          </p:cNvPr>
          <p:cNvSpPr txBox="1"/>
          <p:nvPr/>
        </p:nvSpPr>
        <p:spPr>
          <a:xfrm>
            <a:off x="672353" y="1600200"/>
            <a:ext cx="9628094" cy="1219886"/>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nl-BE" sz="3200" dirty="0"/>
              <a:t>Aantal draaiingen</a:t>
            </a:r>
          </a:p>
          <a:p>
            <a:pPr marL="342900" indent="-342900">
              <a:lnSpc>
                <a:spcPct val="120000"/>
              </a:lnSpc>
              <a:buFont typeface="Arial" panose="020B0604020202020204" pitchFamily="34" charset="0"/>
              <a:buChar char="•"/>
            </a:pPr>
            <a:r>
              <a:rPr lang="nl-BE" sz="3200" dirty="0"/>
              <a:t>Fouten </a:t>
            </a:r>
            <a:endParaRPr lang="nl-BE" sz="4800" dirty="0"/>
          </a:p>
        </p:txBody>
      </p:sp>
      <p:pic>
        <p:nvPicPr>
          <p:cNvPr id="1028" name="Picture 4" descr="Jump Rope Icon #170173 - Free Icons Library">
            <a:extLst>
              <a:ext uri="{FF2B5EF4-FFF2-40B4-BE49-F238E27FC236}">
                <a16:creationId xmlns:a16="http://schemas.microsoft.com/office/drawing/2014/main" id="{862C5662-6B38-42DC-9CCC-0132D12E41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2629" y="4452495"/>
            <a:ext cx="4496208" cy="4496208"/>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93D963AC-B646-4D5A-A5A4-6BE648C560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2274045792"/>
      </p:ext>
    </p:extLst>
  </p:cSld>
  <p:clrMapOvr>
    <a:masterClrMapping/>
  </p:clrMapOvr>
  <mc:AlternateContent xmlns:mc="http://schemas.openxmlformats.org/markup-compatibility/2006">
    <mc:Choice xmlns:p14="http://schemas.microsoft.com/office/powerpoint/2010/main" Requires="p14">
      <p:transition spd="slow" p14:dur="2000" advTm="33052"/>
    </mc:Choice>
    <mc:Fallback>
      <p:transition spd="slow" advTm="33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inspanningsniveau</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18</a:t>
            </a:fld>
            <a:endParaRPr lang="nl-BE" noProof="0" dirty="0"/>
          </a:p>
        </p:txBody>
      </p:sp>
      <p:sp>
        <p:nvSpPr>
          <p:cNvPr id="5" name="Tekstvak 4">
            <a:extLst>
              <a:ext uri="{FF2B5EF4-FFF2-40B4-BE49-F238E27FC236}">
                <a16:creationId xmlns:a16="http://schemas.microsoft.com/office/drawing/2014/main" id="{7156230E-C2B7-4A07-8237-75D67BBD7165}"/>
              </a:ext>
            </a:extLst>
          </p:cNvPr>
          <p:cNvSpPr txBox="1"/>
          <p:nvPr/>
        </p:nvSpPr>
        <p:spPr>
          <a:xfrm>
            <a:off x="672353" y="1600200"/>
            <a:ext cx="9628094" cy="897233"/>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nl-BE" sz="4800" dirty="0"/>
          </a:p>
        </p:txBody>
      </p:sp>
      <p:sp>
        <p:nvSpPr>
          <p:cNvPr id="3" name="Tekstvak 2">
            <a:extLst>
              <a:ext uri="{FF2B5EF4-FFF2-40B4-BE49-F238E27FC236}">
                <a16:creationId xmlns:a16="http://schemas.microsoft.com/office/drawing/2014/main" id="{4231FFC8-FEB8-44BA-9F5F-F274CC03E3A8}"/>
              </a:ext>
            </a:extLst>
          </p:cNvPr>
          <p:cNvSpPr txBox="1"/>
          <p:nvPr/>
        </p:nvSpPr>
        <p:spPr>
          <a:xfrm>
            <a:off x="1008529" y="1600200"/>
            <a:ext cx="6790765" cy="1219886"/>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nl-BE" sz="3200" dirty="0" err="1"/>
              <a:t>Metabolic</a:t>
            </a:r>
            <a:r>
              <a:rPr lang="nl-BE" sz="3200" dirty="0"/>
              <a:t> Equivalent </a:t>
            </a:r>
            <a:r>
              <a:rPr lang="nl-BE" sz="3200" dirty="0" err="1"/>
              <a:t>Task</a:t>
            </a:r>
            <a:r>
              <a:rPr lang="nl-BE" sz="3200" dirty="0"/>
              <a:t> (MET)</a:t>
            </a:r>
          </a:p>
          <a:p>
            <a:pPr marL="342900" indent="-342900">
              <a:lnSpc>
                <a:spcPct val="120000"/>
              </a:lnSpc>
              <a:buFont typeface="Arial" panose="020B0604020202020204" pitchFamily="34" charset="0"/>
              <a:buChar char="•"/>
            </a:pPr>
            <a:r>
              <a:rPr lang="nl-BE" sz="3200" dirty="0"/>
              <a:t>Hartslag </a:t>
            </a:r>
          </a:p>
        </p:txBody>
      </p:sp>
      <p:pic>
        <p:nvPicPr>
          <p:cNvPr id="4100" name="Picture 4" descr="Athlete silhouette heart jump rope Royalty Free Vector Image">
            <a:extLst>
              <a:ext uri="{FF2B5EF4-FFF2-40B4-BE49-F238E27FC236}">
                <a16:creationId xmlns:a16="http://schemas.microsoft.com/office/drawing/2014/main" id="{A6725F57-B000-49EE-8106-27CB3D721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8895" y="2902389"/>
            <a:ext cx="5757142" cy="6046314"/>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D0C8D064-3202-4950-83A7-B550A72EC4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122459578"/>
      </p:ext>
    </p:extLst>
  </p:cSld>
  <p:clrMapOvr>
    <a:masterClrMapping/>
  </p:clrMapOvr>
  <mc:AlternateContent xmlns:mc="http://schemas.openxmlformats.org/markup-compatibility/2006">
    <mc:Choice xmlns:p14="http://schemas.microsoft.com/office/powerpoint/2010/main" Requires="p14">
      <p:transition spd="slow" p14:dur="2000" advTm="28547"/>
    </mc:Choice>
    <mc:Fallback>
      <p:transition spd="slow" advTm="28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aanbevelingssysteem</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19</a:t>
            </a:fld>
            <a:endParaRPr lang="nl-BE" noProof="0" dirty="0"/>
          </a:p>
        </p:txBody>
      </p:sp>
      <p:sp>
        <p:nvSpPr>
          <p:cNvPr id="5" name="Tekstvak 4">
            <a:extLst>
              <a:ext uri="{FF2B5EF4-FFF2-40B4-BE49-F238E27FC236}">
                <a16:creationId xmlns:a16="http://schemas.microsoft.com/office/drawing/2014/main" id="{7156230E-C2B7-4A07-8237-75D67BBD7165}"/>
              </a:ext>
            </a:extLst>
          </p:cNvPr>
          <p:cNvSpPr txBox="1"/>
          <p:nvPr/>
        </p:nvSpPr>
        <p:spPr>
          <a:xfrm>
            <a:off x="672353" y="1600200"/>
            <a:ext cx="9628094" cy="897233"/>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nl-BE" sz="4800" dirty="0"/>
          </a:p>
        </p:txBody>
      </p:sp>
      <p:sp>
        <p:nvSpPr>
          <p:cNvPr id="3" name="Tekstvak 2">
            <a:extLst>
              <a:ext uri="{FF2B5EF4-FFF2-40B4-BE49-F238E27FC236}">
                <a16:creationId xmlns:a16="http://schemas.microsoft.com/office/drawing/2014/main" id="{4231FFC8-FEB8-44BA-9F5F-F274CC03E3A8}"/>
              </a:ext>
            </a:extLst>
          </p:cNvPr>
          <p:cNvSpPr txBox="1"/>
          <p:nvPr/>
        </p:nvSpPr>
        <p:spPr>
          <a:xfrm>
            <a:off x="1008529" y="1600200"/>
            <a:ext cx="6790765" cy="2992679"/>
          </a:xfrm>
          <a:prstGeom prst="rect">
            <a:avLst/>
          </a:prstGeom>
          <a:noFill/>
        </p:spPr>
        <p:txBody>
          <a:bodyPr wrap="square" rtlCol="0">
            <a:spAutoFit/>
          </a:bodyPr>
          <a:lstStyle/>
          <a:p>
            <a:pPr>
              <a:lnSpc>
                <a:spcPct val="120000"/>
              </a:lnSpc>
            </a:pPr>
            <a:r>
              <a:rPr lang="nl-BE" sz="3200" b="1" dirty="0" err="1"/>
              <a:t>persoonijk</a:t>
            </a:r>
            <a:endParaRPr lang="nl-BE" sz="3200" b="1" dirty="0"/>
          </a:p>
          <a:p>
            <a:pPr>
              <a:lnSpc>
                <a:spcPct val="120000"/>
              </a:lnSpc>
            </a:pPr>
            <a:r>
              <a:rPr lang="nl-BE" sz="3200" dirty="0"/>
              <a:t>1)	Aantal keer beoefend</a:t>
            </a:r>
          </a:p>
          <a:p>
            <a:pPr>
              <a:lnSpc>
                <a:spcPct val="120000"/>
              </a:lnSpc>
            </a:pPr>
            <a:r>
              <a:rPr lang="nl-BE" sz="3200" dirty="0"/>
              <a:t>	Gemiddelde duur</a:t>
            </a:r>
          </a:p>
          <a:p>
            <a:pPr>
              <a:lnSpc>
                <a:spcPct val="120000"/>
              </a:lnSpc>
            </a:pPr>
            <a:r>
              <a:rPr lang="nl-BE" sz="3200" dirty="0"/>
              <a:t>	Fouten </a:t>
            </a:r>
          </a:p>
          <a:p>
            <a:pPr>
              <a:lnSpc>
                <a:spcPct val="120000"/>
              </a:lnSpc>
            </a:pPr>
            <a:r>
              <a:rPr lang="nl-BE" sz="3200" dirty="0"/>
              <a:t>2)	Inspanningsniveau </a:t>
            </a:r>
          </a:p>
        </p:txBody>
      </p:sp>
      <p:pic>
        <p:nvPicPr>
          <p:cNvPr id="6" name="Audio 5">
            <a:hlinkClick r:id="" action="ppaction://media"/>
            <a:extLst>
              <a:ext uri="{FF2B5EF4-FFF2-40B4-BE49-F238E27FC236}">
                <a16:creationId xmlns:a16="http://schemas.microsoft.com/office/drawing/2014/main" id="{F4C6AAD5-D944-4D74-8BD8-19D38D43E0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35413" y="9050338"/>
            <a:ext cx="487362" cy="487362"/>
          </a:xfrm>
          <a:prstGeom prst="rect">
            <a:avLst/>
          </a:prstGeom>
        </p:spPr>
      </p:pic>
      <p:pic>
        <p:nvPicPr>
          <p:cNvPr id="1026" name="Picture 2">
            <a:extLst>
              <a:ext uri="{FF2B5EF4-FFF2-40B4-BE49-F238E27FC236}">
                <a16:creationId xmlns:a16="http://schemas.microsoft.com/office/drawing/2014/main" id="{054D3996-37CE-4213-ACF0-642CDB600E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8947" y="1408076"/>
            <a:ext cx="4403105" cy="781551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43696"/>
      </p:ext>
    </p:extLst>
  </p:cSld>
  <p:clrMapOvr>
    <a:masterClrMapping/>
  </p:clrMapOvr>
  <mc:AlternateContent xmlns:mc="http://schemas.openxmlformats.org/markup-compatibility/2006">
    <mc:Choice xmlns:p14="http://schemas.microsoft.com/office/powerpoint/2010/main" Requires="p14">
      <p:transition spd="slow" p14:dur="2000" advTm="56593"/>
    </mc:Choice>
    <mc:Fallback>
      <p:transition spd="slow" advTm="56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E052FCDE-42BD-4D2F-B38F-AE7D2A9AEB2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 y="297"/>
            <a:ext cx="17338675" cy="9753005"/>
          </a:xfrm>
          <a:prstGeom prst="rect">
            <a:avLst/>
          </a:prstGeom>
        </p:spPr>
      </p:pic>
      <p:sp>
        <p:nvSpPr>
          <p:cNvPr id="4" name="Tijdelijke aanduiding voor dianummer 3"/>
          <p:cNvSpPr>
            <a:spLocks noGrp="1"/>
          </p:cNvSpPr>
          <p:nvPr>
            <p:ph type="sldNum" sz="quarter" idx="12"/>
          </p:nvPr>
        </p:nvSpPr>
        <p:spPr/>
        <p:txBody>
          <a:bodyPr/>
          <a:lstStyle/>
          <a:p>
            <a:fld id="{7AE184E0-0BD4-4705-A12B-9B71DDE63301}" type="slidenum">
              <a:rPr lang="nl-BE" noProof="0" smtClean="0"/>
              <a:t>2</a:t>
            </a:fld>
            <a:endParaRPr lang="nl-BE" noProof="0" dirty="0"/>
          </a:p>
        </p:txBody>
      </p:sp>
      <p:sp>
        <p:nvSpPr>
          <p:cNvPr id="5" name="Tekstvak 4"/>
          <p:cNvSpPr txBox="1"/>
          <p:nvPr/>
        </p:nvSpPr>
        <p:spPr>
          <a:xfrm>
            <a:off x="685798" y="3238499"/>
            <a:ext cx="10806955" cy="6074714"/>
          </a:xfrm>
          <a:prstGeom prst="rect">
            <a:avLst/>
          </a:prstGeom>
          <a:solidFill>
            <a:srgbClr val="1E64C8"/>
          </a:solidFill>
          <a:ln>
            <a:noFill/>
          </a:ln>
        </p:spPr>
        <p:txBody>
          <a:bodyPr wrap="square" lIns="360000" tIns="360000" rIns="360000" bIns="360000" numCol="1" spcCol="360000" rtlCol="0" anchor="t">
            <a:spAutoFit/>
          </a:bodyPr>
          <a:lstStyle/>
          <a:p>
            <a:pPr>
              <a:lnSpc>
                <a:spcPct val="120000"/>
              </a:lnSpc>
            </a:pPr>
            <a:r>
              <a:rPr lang="en-US" sz="5400" u="sng" dirty="0">
                <a:solidFill>
                  <a:srgbClr val="FFD200"/>
                </a:solidFill>
              </a:rPr>
              <a:t>INHOUD</a:t>
            </a:r>
          </a:p>
          <a:p>
            <a:pPr marL="536400" indent="-450000">
              <a:lnSpc>
                <a:spcPct val="120000"/>
              </a:lnSpc>
              <a:buFont typeface="Arial" panose="020B0604020202020204" pitchFamily="34" charset="0"/>
              <a:buChar char="‒"/>
            </a:pPr>
            <a:r>
              <a:rPr lang="en-US" sz="4800" dirty="0">
                <a:solidFill>
                  <a:schemeClr val="bg1"/>
                </a:solidFill>
              </a:rPr>
              <a:t>Rope skipping</a:t>
            </a:r>
          </a:p>
          <a:p>
            <a:pPr marL="536400" indent="-450000">
              <a:lnSpc>
                <a:spcPct val="120000"/>
              </a:lnSpc>
              <a:buFont typeface="Arial" panose="020B0604020202020204" pitchFamily="34" charset="0"/>
              <a:buChar char="‒"/>
            </a:pPr>
            <a:r>
              <a:rPr lang="en-US" sz="4800" dirty="0" err="1">
                <a:solidFill>
                  <a:schemeClr val="bg1"/>
                </a:solidFill>
              </a:rPr>
              <a:t>Meetopstelling</a:t>
            </a:r>
            <a:endParaRPr lang="en-US" sz="4800" dirty="0">
              <a:solidFill>
                <a:schemeClr val="bg1"/>
              </a:solidFill>
            </a:endParaRPr>
          </a:p>
          <a:p>
            <a:pPr marL="536400" indent="-450000">
              <a:lnSpc>
                <a:spcPct val="120000"/>
              </a:lnSpc>
              <a:buFont typeface="Arial" panose="020B0604020202020204" pitchFamily="34" charset="0"/>
              <a:buChar char="‒"/>
            </a:pPr>
            <a:r>
              <a:rPr lang="en-US" sz="4800" dirty="0">
                <a:solidFill>
                  <a:schemeClr val="bg1"/>
                </a:solidFill>
              </a:rPr>
              <a:t>Machine learning</a:t>
            </a:r>
          </a:p>
          <a:p>
            <a:pPr marL="536400" indent="-450000">
              <a:lnSpc>
                <a:spcPct val="120000"/>
              </a:lnSpc>
              <a:buFont typeface="Arial" panose="020B0604020202020204" pitchFamily="34" charset="0"/>
              <a:buChar char="‒"/>
            </a:pPr>
            <a:r>
              <a:rPr lang="en-US" sz="4800" dirty="0" err="1">
                <a:solidFill>
                  <a:schemeClr val="bg1"/>
                </a:solidFill>
              </a:rPr>
              <a:t>gezondheidsapplicatie</a:t>
            </a:r>
            <a:endParaRPr lang="en-US" sz="4800" dirty="0">
              <a:solidFill>
                <a:schemeClr val="bg1"/>
              </a:solidFill>
            </a:endParaRPr>
          </a:p>
          <a:p>
            <a:pPr marL="86400">
              <a:lnSpc>
                <a:spcPct val="120000"/>
              </a:lnSpc>
            </a:pPr>
            <a:endParaRPr lang="en-US" sz="4800" dirty="0">
              <a:solidFill>
                <a:schemeClr val="bg1"/>
              </a:solidFill>
            </a:endParaRPr>
          </a:p>
        </p:txBody>
      </p:sp>
      <p:pic>
        <p:nvPicPr>
          <p:cNvPr id="3" name="Audio 2">
            <a:hlinkClick r:id="" action="ppaction://media"/>
            <a:extLst>
              <a:ext uri="{FF2B5EF4-FFF2-40B4-BE49-F238E27FC236}">
                <a16:creationId xmlns:a16="http://schemas.microsoft.com/office/drawing/2014/main" id="{153CDFC3-D7FE-4589-90F9-5A1731EB24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3914092"/>
      </p:ext>
    </p:extLst>
  </p:cSld>
  <p:clrMapOvr>
    <a:masterClrMapping/>
  </p:clrMapOvr>
  <mc:AlternateContent xmlns:mc="http://schemas.openxmlformats.org/markup-compatibility/2006" xmlns:p14="http://schemas.microsoft.com/office/powerpoint/2010/main">
    <mc:Choice Requires="p14">
      <p:transition spd="slow" p14:dur="2000" advTm="43759"/>
    </mc:Choice>
    <mc:Fallback xmlns="">
      <p:transition spd="slow" advTm="4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Context afhankelijk</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20</a:t>
            </a:fld>
            <a:endParaRPr lang="nl-BE" noProof="0" dirty="0"/>
          </a:p>
        </p:txBody>
      </p:sp>
      <p:sp>
        <p:nvSpPr>
          <p:cNvPr id="5" name="Tekstvak 4">
            <a:extLst>
              <a:ext uri="{FF2B5EF4-FFF2-40B4-BE49-F238E27FC236}">
                <a16:creationId xmlns:a16="http://schemas.microsoft.com/office/drawing/2014/main" id="{7156230E-C2B7-4A07-8237-75D67BBD7165}"/>
              </a:ext>
            </a:extLst>
          </p:cNvPr>
          <p:cNvSpPr txBox="1"/>
          <p:nvPr/>
        </p:nvSpPr>
        <p:spPr>
          <a:xfrm>
            <a:off x="672353" y="1600200"/>
            <a:ext cx="9628094" cy="897233"/>
          </a:xfrm>
          <a:prstGeom prst="rect">
            <a:avLst/>
          </a:prstGeom>
          <a:noFill/>
        </p:spPr>
        <p:txBody>
          <a:bodyPr wrap="square" rtlCol="0">
            <a:spAutoFit/>
          </a:bodyPr>
          <a:lstStyle/>
          <a:p>
            <a:pPr marL="342900" indent="-342900">
              <a:lnSpc>
                <a:spcPct val="120000"/>
              </a:lnSpc>
              <a:buFont typeface="Arial" panose="020B0604020202020204" pitchFamily="34" charset="0"/>
              <a:buChar char="•"/>
            </a:pPr>
            <a:endParaRPr lang="nl-BE" sz="4800" dirty="0"/>
          </a:p>
        </p:txBody>
      </p:sp>
      <p:sp>
        <p:nvSpPr>
          <p:cNvPr id="3" name="Tekstvak 2">
            <a:extLst>
              <a:ext uri="{FF2B5EF4-FFF2-40B4-BE49-F238E27FC236}">
                <a16:creationId xmlns:a16="http://schemas.microsoft.com/office/drawing/2014/main" id="{4231FFC8-FEB8-44BA-9F5F-F274CC03E3A8}"/>
              </a:ext>
            </a:extLst>
          </p:cNvPr>
          <p:cNvSpPr txBox="1"/>
          <p:nvPr/>
        </p:nvSpPr>
        <p:spPr>
          <a:xfrm>
            <a:off x="1008529" y="1600200"/>
            <a:ext cx="6790765" cy="1810817"/>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nl-BE" sz="3200" dirty="0"/>
              <a:t>Te lang stilzitten</a:t>
            </a:r>
          </a:p>
          <a:p>
            <a:pPr marL="342900" indent="-342900">
              <a:lnSpc>
                <a:spcPct val="120000"/>
              </a:lnSpc>
              <a:buFont typeface="Arial" panose="020B0604020202020204" pitchFamily="34" charset="0"/>
              <a:buChar char="•"/>
            </a:pPr>
            <a:r>
              <a:rPr lang="nl-BE" sz="3200" dirty="0" err="1"/>
              <a:t>Snooze</a:t>
            </a:r>
            <a:r>
              <a:rPr lang="nl-BE" sz="3200" dirty="0"/>
              <a:t> functionaliteit</a:t>
            </a:r>
          </a:p>
          <a:p>
            <a:pPr marL="342900" indent="-342900">
              <a:lnSpc>
                <a:spcPct val="120000"/>
              </a:lnSpc>
              <a:buFont typeface="Arial" panose="020B0604020202020204" pitchFamily="34" charset="0"/>
              <a:buChar char="•"/>
            </a:pPr>
            <a:r>
              <a:rPr lang="nl-BE" sz="3200" dirty="0"/>
              <a:t>Melding bij te hoge hartslag</a:t>
            </a:r>
          </a:p>
        </p:txBody>
      </p:sp>
      <p:pic>
        <p:nvPicPr>
          <p:cNvPr id="2050" name="Picture 2" descr="what-is-a-push-notification-and-why-it-matters | Melange Design">
            <a:extLst>
              <a:ext uri="{FF2B5EF4-FFF2-40B4-BE49-F238E27FC236}">
                <a16:creationId xmlns:a16="http://schemas.microsoft.com/office/drawing/2014/main" id="{192C8EC4-4073-4A0B-801D-92325AA16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1754" y="4270553"/>
            <a:ext cx="8650646" cy="4325323"/>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8664936C-C987-4AD8-B42C-FD83A28B1A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2154226617"/>
      </p:ext>
    </p:extLst>
  </p:cSld>
  <p:clrMapOvr>
    <a:masterClrMapping/>
  </p:clrMapOvr>
  <mc:AlternateContent xmlns:mc="http://schemas.openxmlformats.org/markup-compatibility/2006">
    <mc:Choice xmlns:p14="http://schemas.microsoft.com/office/powerpoint/2010/main" Requires="p14">
      <p:transition spd="slow" p14:dur="2000" advTm="27568"/>
    </mc:Choice>
    <mc:Fallback>
      <p:transition spd="slow" advTm="27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F6099CE5-5970-41C1-A55D-CBCCA7C5B3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448878" y="0"/>
            <a:ext cx="9880600" cy="975360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084F8ED2-7C09-41B8-84BA-3423637BD578}"/>
              </a:ext>
            </a:extLst>
          </p:cNvPr>
          <p:cNvSpPr txBox="1"/>
          <p:nvPr/>
        </p:nvSpPr>
        <p:spPr>
          <a:xfrm>
            <a:off x="9400032" y="914400"/>
            <a:ext cx="8174736" cy="696024"/>
          </a:xfrm>
          <a:prstGeom prst="rect">
            <a:avLst/>
          </a:prstGeom>
          <a:noFill/>
        </p:spPr>
        <p:txBody>
          <a:bodyPr wrap="square" rtlCol="0">
            <a:spAutoFit/>
          </a:bodyPr>
          <a:lstStyle/>
          <a:p>
            <a:pPr>
              <a:lnSpc>
                <a:spcPct val="120000"/>
              </a:lnSpc>
            </a:pPr>
            <a:r>
              <a:rPr lang="nl-BE" sz="3600" b="1" dirty="0"/>
              <a:t>Bedankt voor jullie aandacht</a:t>
            </a:r>
          </a:p>
        </p:txBody>
      </p:sp>
    </p:spTree>
    <p:extLst>
      <p:ext uri="{BB962C8B-B14F-4D97-AF65-F5344CB8AC3E}">
        <p14:creationId xmlns:p14="http://schemas.microsoft.com/office/powerpoint/2010/main" val="291698847"/>
      </p:ext>
    </p:extLst>
  </p:cSld>
  <p:clrMapOvr>
    <a:masterClrMapping/>
  </p:clrMapOvr>
  <mc:AlternateContent xmlns:mc="http://schemas.openxmlformats.org/markup-compatibility/2006" xmlns:p14="http://schemas.microsoft.com/office/powerpoint/2010/main">
    <mc:Choice Requires="p14">
      <p:transition spd="slow" p14:dur="2000" advTm="5900"/>
    </mc:Choice>
    <mc:Fallback xmlns="">
      <p:transition spd="slow" advTm="59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4"/>
          </p:nvPr>
        </p:nvSpPr>
        <p:spPr/>
        <p:txBody>
          <a:bodyPr/>
          <a:lstStyle/>
          <a:p>
            <a:fld id="{7AE184E0-0BD4-4705-A12B-9B71DDE63301}" type="slidenum">
              <a:rPr lang="nl-BE" noProof="0" smtClean="0"/>
              <a:pPr/>
              <a:t>3</a:t>
            </a:fld>
            <a:endParaRPr lang="nl-BE" noProof="0" dirty="0"/>
          </a:p>
        </p:txBody>
      </p:sp>
      <p:sp>
        <p:nvSpPr>
          <p:cNvPr id="7" name="Tekstvak 6"/>
          <p:cNvSpPr txBox="1"/>
          <p:nvPr/>
        </p:nvSpPr>
        <p:spPr>
          <a:xfrm>
            <a:off x="933450" y="3246120"/>
            <a:ext cx="8651421" cy="4653281"/>
          </a:xfrm>
          <a:prstGeom prst="rect">
            <a:avLst/>
          </a:prstGeom>
          <a:solidFill>
            <a:srgbClr val="1E64C8"/>
          </a:solidFill>
          <a:ln>
            <a:noFill/>
          </a:ln>
        </p:spPr>
        <p:txBody>
          <a:bodyPr wrap="square" lIns="360000" tIns="360000" rIns="360000" bIns="360000" rtlCol="0" anchor="b">
            <a:noAutofit/>
          </a:bodyPr>
          <a:lstStyle/>
          <a:p>
            <a:pPr>
              <a:lnSpc>
                <a:spcPts val="11000"/>
              </a:lnSpc>
            </a:pPr>
            <a:endParaRPr lang="nl-NL" sz="8000" u="sng" dirty="0">
              <a:solidFill>
                <a:schemeClr val="bg1"/>
              </a:solidFill>
            </a:endParaRPr>
          </a:p>
          <a:p>
            <a:pPr>
              <a:lnSpc>
                <a:spcPts val="11000"/>
              </a:lnSpc>
            </a:pPr>
            <a:endParaRPr lang="nl-NL" sz="8000" u="sng" dirty="0">
              <a:solidFill>
                <a:schemeClr val="bg1"/>
              </a:solidFill>
            </a:endParaRPr>
          </a:p>
          <a:p>
            <a:pPr>
              <a:lnSpc>
                <a:spcPts val="11000"/>
              </a:lnSpc>
            </a:pPr>
            <a:r>
              <a:rPr lang="nl-NL" sz="8000" u="sng" dirty="0" err="1">
                <a:solidFill>
                  <a:schemeClr val="bg1"/>
                </a:solidFill>
              </a:rPr>
              <a:t>Rope</a:t>
            </a:r>
            <a:r>
              <a:rPr lang="nl-NL" sz="8000" u="sng" dirty="0">
                <a:solidFill>
                  <a:schemeClr val="bg1"/>
                </a:solidFill>
              </a:rPr>
              <a:t> skipping</a:t>
            </a:r>
          </a:p>
        </p:txBody>
      </p:sp>
      <p:pic>
        <p:nvPicPr>
          <p:cNvPr id="2" name="Afbeelding 1">
            <a:extLst>
              <a:ext uri="{FF2B5EF4-FFF2-40B4-BE49-F238E27FC236}">
                <a16:creationId xmlns:a16="http://schemas.microsoft.com/office/drawing/2014/main" id="{9950B2F3-7746-4A47-86C1-ABBA8750166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9414" l="3088" r="97150">
                        <a14:foregroundMark x1="40143" y1="5469" x2="96437" y2="91992"/>
                        <a14:foregroundMark x1="3325" y1="94531" x2="71021" y2="5273"/>
                        <a14:foregroundMark x1="60333" y1="1563" x2="59145" y2="0"/>
                        <a14:foregroundMark x1="30166" y1="59766" x2="48456" y2="92383"/>
                        <a14:foregroundMark x1="13777" y1="83789" x2="74109" y2="73633"/>
                        <a14:foregroundMark x1="22090" y1="98828" x2="97150" y2="74609"/>
                        <a14:foregroundMark x1="58432" y1="95898" x2="43943" y2="99414"/>
                        <a14:foregroundMark x1="38955" y1="95898" x2="71496" y2="16992"/>
                        <a14:foregroundMark x1="39905" y1="23242" x2="39905" y2="23242"/>
                        <a14:foregroundMark x1="39905" y1="23242" x2="39905" y2="23242"/>
                        <a14:foregroundMark x1="31829" y1="23633" x2="47743" y2="65430"/>
                        <a14:foregroundMark x1="42518" y1="62500" x2="71021" y2="32813"/>
                        <a14:foregroundMark x1="52019" y1="39648" x2="50356" y2="50391"/>
                        <a14:foregroundMark x1="34917" y1="22656" x2="50356" y2="24219"/>
                        <a14:foregroundMark x1="74109" y1="55273" x2="80285" y2="64258"/>
                        <a14:foregroundMark x1="62945" y1="91992" x2="72209" y2="88477"/>
                        <a14:foregroundMark x1="76722" y1="85156" x2="76722" y2="85156"/>
                        <a14:foregroundMark x1="47743" y1="96484" x2="47743" y2="96484"/>
                        <a14:foregroundMark x1="57957" y1="93750" x2="57957" y2="93750"/>
                        <a14:foregroundMark x1="40618" y1="28516" x2="40618" y2="28516"/>
                      </a14:backgroundRemoval>
                    </a14:imgEffect>
                  </a14:imgLayer>
                </a14:imgProps>
              </a:ext>
            </a:extLst>
          </a:blip>
          <a:stretch>
            <a:fillRect/>
          </a:stretch>
        </p:blipFill>
        <p:spPr>
          <a:xfrm>
            <a:off x="9584871" y="645477"/>
            <a:ext cx="5400600" cy="6567950"/>
          </a:xfrm>
          <a:prstGeom prst="rect">
            <a:avLst/>
          </a:prstGeom>
          <a:effectLst>
            <a:softEdge rad="127000"/>
          </a:effectLst>
        </p:spPr>
      </p:pic>
      <p:pic>
        <p:nvPicPr>
          <p:cNvPr id="4" name="Audio 3">
            <a:hlinkClick r:id="" action="ppaction://media"/>
            <a:extLst>
              <a:ext uri="{FF2B5EF4-FFF2-40B4-BE49-F238E27FC236}">
                <a16:creationId xmlns:a16="http://schemas.microsoft.com/office/drawing/2014/main" id="{84EED47E-EF9A-4E4B-A789-5EA1F9E952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408969595"/>
      </p:ext>
    </p:extLst>
  </p:cSld>
  <p:clrMapOvr>
    <a:masterClrMapping/>
  </p:clrMapOvr>
  <mc:AlternateContent xmlns:mc="http://schemas.openxmlformats.org/markup-compatibility/2006" xmlns:p14="http://schemas.microsoft.com/office/powerpoint/2010/main">
    <mc:Choice Requires="p14">
      <p:transition spd="slow" p14:dur="2000" advTm="41206"/>
    </mc:Choice>
    <mc:Fallback xmlns="">
      <p:transition spd="slow" advTm="41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Springen met of zonder tussensprong</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4</a:t>
            </a:fld>
            <a:endParaRPr lang="nl-BE" noProof="0" dirty="0"/>
          </a:p>
        </p:txBody>
      </p:sp>
      <p:sp>
        <p:nvSpPr>
          <p:cNvPr id="10" name="Tijdelijke aanduiding voor inhoud 4"/>
          <p:cNvSpPr txBox="1">
            <a:spLocks/>
          </p:cNvSpPr>
          <p:nvPr/>
        </p:nvSpPr>
        <p:spPr>
          <a:xfrm>
            <a:off x="905749" y="1506035"/>
            <a:ext cx="8349031" cy="816366"/>
          </a:xfrm>
          <a:prstGeom prst="rect">
            <a:avLst/>
          </a:prstGeom>
        </p:spPr>
        <p:txBody>
          <a:bodyPr vert="horz" lIns="91440" tIns="45720" rIns="91440" bIns="45720" rtlCol="0">
            <a:normAutofit/>
          </a:bodyPr>
          <a:lstStyle>
            <a:lvl1pPr marL="536575" indent="-45085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buFont typeface="Arial" panose="020B0604020202020204" pitchFamily="34" charset="0"/>
              <a:buNone/>
            </a:pPr>
            <a:r>
              <a:rPr lang="nl-BE" sz="3200" dirty="0">
                <a:solidFill>
                  <a:schemeClr val="bg1"/>
                </a:solidFill>
              </a:rPr>
              <a:t>Shanghai Ranking</a:t>
            </a:r>
          </a:p>
          <a:p>
            <a:pPr marL="85725" indent="0">
              <a:buFont typeface="Arial" panose="020B0604020202020204" pitchFamily="34" charset="0"/>
              <a:buNone/>
            </a:pPr>
            <a:endParaRPr lang="nl-BE" sz="2300" dirty="0"/>
          </a:p>
        </p:txBody>
      </p:sp>
      <p:pic>
        <p:nvPicPr>
          <p:cNvPr id="17" name="Afbeelding 16">
            <a:extLst>
              <a:ext uri="{FF2B5EF4-FFF2-40B4-BE49-F238E27FC236}">
                <a16:creationId xmlns:a16="http://schemas.microsoft.com/office/drawing/2014/main" id="{0970D5F4-C32D-4CAA-922C-BF03E17BE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719" y="1914218"/>
            <a:ext cx="8201040" cy="3635237"/>
          </a:xfrm>
          <a:prstGeom prst="rect">
            <a:avLst/>
          </a:prstGeom>
        </p:spPr>
      </p:pic>
      <p:pic>
        <p:nvPicPr>
          <p:cNvPr id="19" name="Afbeelding 18">
            <a:extLst>
              <a:ext uri="{FF2B5EF4-FFF2-40B4-BE49-F238E27FC236}">
                <a16:creationId xmlns:a16="http://schemas.microsoft.com/office/drawing/2014/main" id="{BCB3F308-B2AC-412B-B31B-CC3C51DE2E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7636" y="5549455"/>
            <a:ext cx="7661847" cy="3423379"/>
          </a:xfrm>
          <a:prstGeom prst="rect">
            <a:avLst/>
          </a:prstGeom>
        </p:spPr>
      </p:pic>
      <p:sp>
        <p:nvSpPr>
          <p:cNvPr id="20" name="Tekstvak 19">
            <a:extLst>
              <a:ext uri="{FF2B5EF4-FFF2-40B4-BE49-F238E27FC236}">
                <a16:creationId xmlns:a16="http://schemas.microsoft.com/office/drawing/2014/main" id="{85E9F6CB-0740-4C49-8BD4-8A10B28F1673}"/>
              </a:ext>
            </a:extLst>
          </p:cNvPr>
          <p:cNvSpPr txBox="1"/>
          <p:nvPr/>
        </p:nvSpPr>
        <p:spPr>
          <a:xfrm>
            <a:off x="665526" y="1250227"/>
            <a:ext cx="5424544" cy="511615"/>
          </a:xfrm>
          <a:prstGeom prst="rect">
            <a:avLst/>
          </a:prstGeom>
          <a:noFill/>
        </p:spPr>
        <p:txBody>
          <a:bodyPr wrap="square" rtlCol="0">
            <a:spAutoFit/>
          </a:bodyPr>
          <a:lstStyle/>
          <a:p>
            <a:pPr>
              <a:lnSpc>
                <a:spcPct val="120000"/>
              </a:lnSpc>
            </a:pPr>
            <a:r>
              <a:rPr lang="nl-BE" sz="2500" b="1" dirty="0"/>
              <a:t>Zonder tussensprong (</a:t>
            </a:r>
            <a:r>
              <a:rPr lang="nl-BE" sz="2500" b="1" dirty="0" err="1"/>
              <a:t>jump</a:t>
            </a:r>
            <a:r>
              <a:rPr lang="nl-BE" sz="2500" b="1" dirty="0"/>
              <a:t> </a:t>
            </a:r>
            <a:r>
              <a:rPr lang="nl-BE" sz="2500" b="1" dirty="0" err="1"/>
              <a:t>fast</a:t>
            </a:r>
            <a:r>
              <a:rPr lang="nl-BE" sz="2500" b="1" dirty="0"/>
              <a:t>)</a:t>
            </a:r>
          </a:p>
        </p:txBody>
      </p:sp>
      <p:sp>
        <p:nvSpPr>
          <p:cNvPr id="21" name="Tekstvak 20">
            <a:extLst>
              <a:ext uri="{FF2B5EF4-FFF2-40B4-BE49-F238E27FC236}">
                <a16:creationId xmlns:a16="http://schemas.microsoft.com/office/drawing/2014/main" id="{2CBD3450-C132-478C-B828-71CEFA6FC9A7}"/>
              </a:ext>
            </a:extLst>
          </p:cNvPr>
          <p:cNvSpPr txBox="1"/>
          <p:nvPr/>
        </p:nvSpPr>
        <p:spPr>
          <a:xfrm>
            <a:off x="9254780" y="4798489"/>
            <a:ext cx="5424544" cy="511615"/>
          </a:xfrm>
          <a:prstGeom prst="rect">
            <a:avLst/>
          </a:prstGeom>
          <a:noFill/>
        </p:spPr>
        <p:txBody>
          <a:bodyPr wrap="square" rtlCol="0">
            <a:spAutoFit/>
          </a:bodyPr>
          <a:lstStyle/>
          <a:p>
            <a:pPr>
              <a:lnSpc>
                <a:spcPct val="120000"/>
              </a:lnSpc>
            </a:pPr>
            <a:r>
              <a:rPr lang="nl-BE" sz="2500" b="1" dirty="0"/>
              <a:t>Met tussensprong (</a:t>
            </a:r>
            <a:r>
              <a:rPr lang="nl-BE" sz="2500" b="1" dirty="0" err="1"/>
              <a:t>jump</a:t>
            </a:r>
            <a:r>
              <a:rPr lang="nl-BE" sz="2500" b="1" dirty="0"/>
              <a:t> slow)</a:t>
            </a:r>
            <a:endParaRPr lang="nl-BE" sz="2500" dirty="0"/>
          </a:p>
        </p:txBody>
      </p:sp>
      <p:pic>
        <p:nvPicPr>
          <p:cNvPr id="5" name="Audio 4">
            <a:hlinkClick r:id="" action="ppaction://media"/>
            <a:extLst>
              <a:ext uri="{FF2B5EF4-FFF2-40B4-BE49-F238E27FC236}">
                <a16:creationId xmlns:a16="http://schemas.microsoft.com/office/drawing/2014/main" id="{0645D9D7-FF86-4390-98A8-86AF14B2C1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2096687618"/>
      </p:ext>
    </p:extLst>
  </p:cSld>
  <p:clrMapOvr>
    <a:masterClrMapping/>
  </p:clrMapOvr>
  <mc:AlternateContent xmlns:mc="http://schemas.openxmlformats.org/markup-compatibility/2006" xmlns:p14="http://schemas.microsoft.com/office/powerpoint/2010/main">
    <mc:Choice Requires="p14">
      <p:transition spd="slow" p14:dur="2000" advTm="25112"/>
    </mc:Choice>
    <mc:Fallback xmlns="">
      <p:transition spd="slow" advTm="25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Cross over</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5</a:t>
            </a:fld>
            <a:endParaRPr lang="nl-BE" noProof="0" dirty="0"/>
          </a:p>
        </p:txBody>
      </p:sp>
      <p:sp>
        <p:nvSpPr>
          <p:cNvPr id="10" name="Tijdelijke aanduiding voor inhoud 4"/>
          <p:cNvSpPr txBox="1">
            <a:spLocks/>
          </p:cNvSpPr>
          <p:nvPr/>
        </p:nvSpPr>
        <p:spPr>
          <a:xfrm>
            <a:off x="905749" y="1506035"/>
            <a:ext cx="8349031" cy="816366"/>
          </a:xfrm>
          <a:prstGeom prst="rect">
            <a:avLst/>
          </a:prstGeom>
        </p:spPr>
        <p:txBody>
          <a:bodyPr vert="horz" lIns="91440" tIns="45720" rIns="91440" bIns="45720" rtlCol="0">
            <a:normAutofit/>
          </a:bodyPr>
          <a:lstStyle>
            <a:lvl1pPr marL="536575" indent="-45085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buFont typeface="Arial" panose="020B0604020202020204" pitchFamily="34" charset="0"/>
              <a:buNone/>
            </a:pPr>
            <a:r>
              <a:rPr lang="nl-BE" sz="3200" dirty="0">
                <a:solidFill>
                  <a:schemeClr val="bg1"/>
                </a:solidFill>
              </a:rPr>
              <a:t>Shanghai Ranking</a:t>
            </a:r>
          </a:p>
          <a:p>
            <a:pPr marL="85725" indent="0">
              <a:buFont typeface="Arial" panose="020B0604020202020204" pitchFamily="34" charset="0"/>
              <a:buNone/>
            </a:pPr>
            <a:endParaRPr lang="nl-BE" sz="2300" dirty="0"/>
          </a:p>
        </p:txBody>
      </p:sp>
      <p:pic>
        <p:nvPicPr>
          <p:cNvPr id="5" name="Afbeelding 4">
            <a:extLst>
              <a:ext uri="{FF2B5EF4-FFF2-40B4-BE49-F238E27FC236}">
                <a16:creationId xmlns:a16="http://schemas.microsoft.com/office/drawing/2014/main" id="{B23B8BE7-2A96-46D6-9C05-0FBCB67778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421" y="1603382"/>
            <a:ext cx="10385379" cy="4620434"/>
          </a:xfrm>
          <a:prstGeom prst="rect">
            <a:avLst/>
          </a:prstGeom>
        </p:spPr>
      </p:pic>
      <p:pic>
        <p:nvPicPr>
          <p:cNvPr id="7" name="Afbeelding 6">
            <a:extLst>
              <a:ext uri="{FF2B5EF4-FFF2-40B4-BE49-F238E27FC236}">
                <a16:creationId xmlns:a16="http://schemas.microsoft.com/office/drawing/2014/main" id="{38E9BDEC-5344-4271-9CB4-D88598E2DF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79124" y="4718304"/>
            <a:ext cx="2533733" cy="5033379"/>
          </a:xfrm>
          <a:prstGeom prst="rect">
            <a:avLst/>
          </a:prstGeom>
        </p:spPr>
      </p:pic>
      <p:pic>
        <p:nvPicPr>
          <p:cNvPr id="6" name="Audio 5">
            <a:hlinkClick r:id="" action="ppaction://media"/>
            <a:extLst>
              <a:ext uri="{FF2B5EF4-FFF2-40B4-BE49-F238E27FC236}">
                <a16:creationId xmlns:a16="http://schemas.microsoft.com/office/drawing/2014/main" id="{0C4BA1D3-5F61-4D79-B649-54C473BBA0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3403181618"/>
      </p:ext>
    </p:extLst>
  </p:cSld>
  <p:clrMapOvr>
    <a:masterClrMapping/>
  </p:clrMapOvr>
  <mc:AlternateContent xmlns:mc="http://schemas.openxmlformats.org/markup-compatibility/2006" xmlns:p14="http://schemas.microsoft.com/office/powerpoint/2010/main">
    <mc:Choice Requires="p14">
      <p:transition spd="slow" p14:dur="2000" advTm="19170"/>
    </mc:Choice>
    <mc:Fallback xmlns="">
      <p:transition spd="slow" advTm="19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Side swing</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6</a:t>
            </a:fld>
            <a:endParaRPr lang="nl-BE" noProof="0" dirty="0"/>
          </a:p>
        </p:txBody>
      </p:sp>
      <p:sp>
        <p:nvSpPr>
          <p:cNvPr id="10" name="Tijdelijke aanduiding voor inhoud 4"/>
          <p:cNvSpPr txBox="1">
            <a:spLocks/>
          </p:cNvSpPr>
          <p:nvPr/>
        </p:nvSpPr>
        <p:spPr>
          <a:xfrm>
            <a:off x="905749" y="1506035"/>
            <a:ext cx="8349031" cy="816366"/>
          </a:xfrm>
          <a:prstGeom prst="rect">
            <a:avLst/>
          </a:prstGeom>
        </p:spPr>
        <p:txBody>
          <a:bodyPr vert="horz" lIns="91440" tIns="45720" rIns="91440" bIns="45720" rtlCol="0">
            <a:normAutofit/>
          </a:bodyPr>
          <a:lstStyle>
            <a:lvl1pPr marL="536575" indent="-45085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buFont typeface="Arial" panose="020B0604020202020204" pitchFamily="34" charset="0"/>
              <a:buNone/>
            </a:pPr>
            <a:r>
              <a:rPr lang="nl-BE" sz="3200" dirty="0">
                <a:solidFill>
                  <a:schemeClr val="bg1"/>
                </a:solidFill>
              </a:rPr>
              <a:t>Shanghai Ranking</a:t>
            </a:r>
          </a:p>
          <a:p>
            <a:pPr marL="85725" indent="0">
              <a:buFont typeface="Arial" panose="020B0604020202020204" pitchFamily="34" charset="0"/>
              <a:buNone/>
            </a:pPr>
            <a:endParaRPr lang="nl-BE" sz="2300" dirty="0"/>
          </a:p>
        </p:txBody>
      </p:sp>
      <p:pic>
        <p:nvPicPr>
          <p:cNvPr id="6" name="Afbeelding 5">
            <a:extLst>
              <a:ext uri="{FF2B5EF4-FFF2-40B4-BE49-F238E27FC236}">
                <a16:creationId xmlns:a16="http://schemas.microsoft.com/office/drawing/2014/main" id="{7FBDEB9F-2F90-4366-ACF2-A6C88B808B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126" y="1242326"/>
            <a:ext cx="10045347" cy="4464599"/>
          </a:xfrm>
          <a:prstGeom prst="rect">
            <a:avLst/>
          </a:prstGeom>
        </p:spPr>
      </p:pic>
      <p:pic>
        <p:nvPicPr>
          <p:cNvPr id="9" name="Afbeelding 8">
            <a:extLst>
              <a:ext uri="{FF2B5EF4-FFF2-40B4-BE49-F238E27FC236}">
                <a16:creationId xmlns:a16="http://schemas.microsoft.com/office/drawing/2014/main" id="{0886C3F3-FE54-4321-80A5-101BAF60C6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31537" y="5175579"/>
            <a:ext cx="4876800" cy="4314825"/>
          </a:xfrm>
          <a:prstGeom prst="rect">
            <a:avLst/>
          </a:prstGeom>
        </p:spPr>
      </p:pic>
      <p:pic>
        <p:nvPicPr>
          <p:cNvPr id="7" name="Audio 6">
            <a:hlinkClick r:id="" action="ppaction://media"/>
            <a:extLst>
              <a:ext uri="{FF2B5EF4-FFF2-40B4-BE49-F238E27FC236}">
                <a16:creationId xmlns:a16="http://schemas.microsoft.com/office/drawing/2014/main" id="{5244D907-9291-406E-9CDF-DACA42D193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2559261849"/>
      </p:ext>
    </p:extLst>
  </p:cSld>
  <p:clrMapOvr>
    <a:masterClrMapping/>
  </p:clrMapOvr>
  <mc:AlternateContent xmlns:mc="http://schemas.openxmlformats.org/markup-compatibility/2006" xmlns:p14="http://schemas.microsoft.com/office/powerpoint/2010/main">
    <mc:Choice Requires="p14">
      <p:transition spd="slow" p14:dur="2000" advTm="18135"/>
    </mc:Choice>
    <mc:Fallback xmlns="">
      <p:transition spd="slow" advTm="18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Forward 180</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7</a:t>
            </a:fld>
            <a:endParaRPr lang="nl-BE" noProof="0" dirty="0"/>
          </a:p>
        </p:txBody>
      </p:sp>
      <p:sp>
        <p:nvSpPr>
          <p:cNvPr id="10" name="Tijdelijke aanduiding voor inhoud 4"/>
          <p:cNvSpPr txBox="1">
            <a:spLocks/>
          </p:cNvSpPr>
          <p:nvPr/>
        </p:nvSpPr>
        <p:spPr>
          <a:xfrm>
            <a:off x="905749" y="1506035"/>
            <a:ext cx="8349031" cy="816366"/>
          </a:xfrm>
          <a:prstGeom prst="rect">
            <a:avLst/>
          </a:prstGeom>
        </p:spPr>
        <p:txBody>
          <a:bodyPr vert="horz" lIns="91440" tIns="45720" rIns="91440" bIns="45720" rtlCol="0">
            <a:normAutofit/>
          </a:bodyPr>
          <a:lstStyle>
            <a:lvl1pPr marL="536575" indent="-45085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buFont typeface="Arial" panose="020B0604020202020204" pitchFamily="34" charset="0"/>
              <a:buNone/>
            </a:pPr>
            <a:r>
              <a:rPr lang="nl-BE" sz="3200" dirty="0">
                <a:solidFill>
                  <a:schemeClr val="bg1"/>
                </a:solidFill>
              </a:rPr>
              <a:t>Shanghai Ranking</a:t>
            </a:r>
          </a:p>
          <a:p>
            <a:pPr marL="85725" indent="0">
              <a:buFont typeface="Arial" panose="020B0604020202020204" pitchFamily="34" charset="0"/>
              <a:buNone/>
            </a:pPr>
            <a:endParaRPr lang="nl-BE" sz="2300" dirty="0"/>
          </a:p>
        </p:txBody>
      </p:sp>
      <p:pic>
        <p:nvPicPr>
          <p:cNvPr id="5" name="Afbeelding 4">
            <a:extLst>
              <a:ext uri="{FF2B5EF4-FFF2-40B4-BE49-F238E27FC236}">
                <a16:creationId xmlns:a16="http://schemas.microsoft.com/office/drawing/2014/main" id="{FB825574-EC5C-46DC-A55C-B1EB5B547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97" y="1135879"/>
            <a:ext cx="10232292" cy="4305300"/>
          </a:xfrm>
          <a:prstGeom prst="rect">
            <a:avLst/>
          </a:prstGeom>
        </p:spPr>
      </p:pic>
      <p:pic>
        <p:nvPicPr>
          <p:cNvPr id="8" name="Afbeelding 7">
            <a:extLst>
              <a:ext uri="{FF2B5EF4-FFF2-40B4-BE49-F238E27FC236}">
                <a16:creationId xmlns:a16="http://schemas.microsoft.com/office/drawing/2014/main" id="{7B29C6E7-AC73-4119-81FF-57C15377F3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6460" y="5162692"/>
            <a:ext cx="5715000" cy="4305300"/>
          </a:xfrm>
          <a:prstGeom prst="rect">
            <a:avLst/>
          </a:prstGeom>
        </p:spPr>
      </p:pic>
      <p:pic>
        <p:nvPicPr>
          <p:cNvPr id="12" name="Audio 11">
            <a:hlinkClick r:id="" action="ppaction://media"/>
            <a:extLst>
              <a:ext uri="{FF2B5EF4-FFF2-40B4-BE49-F238E27FC236}">
                <a16:creationId xmlns:a16="http://schemas.microsoft.com/office/drawing/2014/main" id="{55AB8871-B7C3-4632-99D2-46C096C1B7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429649648"/>
      </p:ext>
    </p:extLst>
  </p:cSld>
  <p:clrMapOvr>
    <a:masterClrMapping/>
  </p:clrMapOvr>
  <mc:AlternateContent xmlns:mc="http://schemas.openxmlformats.org/markup-compatibility/2006" xmlns:p14="http://schemas.microsoft.com/office/powerpoint/2010/main">
    <mc:Choice Requires="p14">
      <p:transition spd="slow" p14:dur="2000" advTm="32678"/>
    </mc:Choice>
    <mc:Fallback xmlns="">
      <p:transition spd="slow" advTm="32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backward 180</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8</a:t>
            </a:fld>
            <a:endParaRPr lang="nl-BE" noProof="0" dirty="0"/>
          </a:p>
        </p:txBody>
      </p:sp>
      <p:sp>
        <p:nvSpPr>
          <p:cNvPr id="10" name="Tijdelijke aanduiding voor inhoud 4"/>
          <p:cNvSpPr txBox="1">
            <a:spLocks/>
          </p:cNvSpPr>
          <p:nvPr/>
        </p:nvSpPr>
        <p:spPr>
          <a:xfrm>
            <a:off x="905749" y="1506035"/>
            <a:ext cx="8349031" cy="816366"/>
          </a:xfrm>
          <a:prstGeom prst="rect">
            <a:avLst/>
          </a:prstGeom>
        </p:spPr>
        <p:txBody>
          <a:bodyPr vert="horz" lIns="91440" tIns="45720" rIns="91440" bIns="45720" rtlCol="0">
            <a:normAutofit/>
          </a:bodyPr>
          <a:lstStyle>
            <a:lvl1pPr marL="536575" indent="-45085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2328863" indent="-550863" algn="l" defTabSz="1912938"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4pPr>
            <a:lvl5pPr marL="2962275" indent="-442913" algn="l" defTabSz="457200"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85725" indent="0">
              <a:buFont typeface="Arial" panose="020B0604020202020204" pitchFamily="34" charset="0"/>
              <a:buNone/>
            </a:pPr>
            <a:r>
              <a:rPr lang="nl-BE" sz="3200" dirty="0">
                <a:solidFill>
                  <a:schemeClr val="bg1"/>
                </a:solidFill>
              </a:rPr>
              <a:t>Shanghai Ranking</a:t>
            </a:r>
          </a:p>
          <a:p>
            <a:pPr marL="85725" indent="0">
              <a:buFont typeface="Arial" panose="020B0604020202020204" pitchFamily="34" charset="0"/>
              <a:buNone/>
            </a:pPr>
            <a:endParaRPr lang="nl-BE" sz="2300" dirty="0"/>
          </a:p>
        </p:txBody>
      </p:sp>
      <p:pic>
        <p:nvPicPr>
          <p:cNvPr id="8" name="Afbeelding 7">
            <a:extLst>
              <a:ext uri="{FF2B5EF4-FFF2-40B4-BE49-F238E27FC236}">
                <a16:creationId xmlns:a16="http://schemas.microsoft.com/office/drawing/2014/main" id="{7B29C6E7-AC73-4119-81FF-57C15377F3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2176" y="5162692"/>
            <a:ext cx="5715000" cy="4305300"/>
          </a:xfrm>
          <a:prstGeom prst="rect">
            <a:avLst/>
          </a:prstGeom>
        </p:spPr>
      </p:pic>
      <p:pic>
        <p:nvPicPr>
          <p:cNvPr id="3" name="Afbeelding 2">
            <a:extLst>
              <a:ext uri="{FF2B5EF4-FFF2-40B4-BE49-F238E27FC236}">
                <a16:creationId xmlns:a16="http://schemas.microsoft.com/office/drawing/2014/main" id="{D4E104A4-7397-43FB-BC14-120AD255054F}"/>
              </a:ext>
            </a:extLst>
          </p:cNvPr>
          <p:cNvPicPr>
            <a:picLocks noChangeAspect="1"/>
          </p:cNvPicPr>
          <p:nvPr/>
        </p:nvPicPr>
        <p:blipFill>
          <a:blip r:embed="rId6"/>
          <a:stretch>
            <a:fillRect/>
          </a:stretch>
        </p:blipFill>
        <p:spPr>
          <a:xfrm>
            <a:off x="649717" y="1147001"/>
            <a:ext cx="10193963" cy="4485703"/>
          </a:xfrm>
          <a:prstGeom prst="rect">
            <a:avLst/>
          </a:prstGeom>
        </p:spPr>
      </p:pic>
      <p:pic>
        <p:nvPicPr>
          <p:cNvPr id="6" name="Audio 5">
            <a:hlinkClick r:id="" action="ppaction://media"/>
            <a:extLst>
              <a:ext uri="{FF2B5EF4-FFF2-40B4-BE49-F238E27FC236}">
                <a16:creationId xmlns:a16="http://schemas.microsoft.com/office/drawing/2014/main" id="{C54EC90A-F7B9-419C-9BC2-F00114B06E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4249167797"/>
      </p:ext>
    </p:extLst>
  </p:cSld>
  <p:clrMapOvr>
    <a:masterClrMapping/>
  </p:clrMapOvr>
  <mc:AlternateContent xmlns:mc="http://schemas.openxmlformats.org/markup-compatibility/2006" xmlns:p14="http://schemas.microsoft.com/office/powerpoint/2010/main">
    <mc:Choice Requires="p14">
      <p:transition spd="slow" p14:dur="2000" advTm="29679"/>
    </mc:Choice>
    <mc:Fallback xmlns="">
      <p:transition spd="slow" advTm="29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4"/>
          </p:nvPr>
        </p:nvSpPr>
        <p:spPr/>
        <p:txBody>
          <a:bodyPr/>
          <a:lstStyle/>
          <a:p>
            <a:fld id="{7AE184E0-0BD4-4705-A12B-9B71DDE63301}" type="slidenum">
              <a:rPr lang="nl-BE" noProof="0" smtClean="0"/>
              <a:pPr/>
              <a:t>9</a:t>
            </a:fld>
            <a:endParaRPr lang="nl-BE" noProof="0" dirty="0"/>
          </a:p>
        </p:txBody>
      </p:sp>
      <p:sp>
        <p:nvSpPr>
          <p:cNvPr id="4" name="Titel 3"/>
          <p:cNvSpPr>
            <a:spLocks noGrp="1"/>
          </p:cNvSpPr>
          <p:nvPr>
            <p:ph type="ctrTitle"/>
          </p:nvPr>
        </p:nvSpPr>
        <p:spPr/>
        <p:txBody>
          <a:bodyPr/>
          <a:lstStyle/>
          <a:p>
            <a:r>
              <a:rPr lang="nl-NL" dirty="0"/>
              <a:t>meetopstelling</a:t>
            </a:r>
            <a:endParaRPr lang="nl-BE" dirty="0"/>
          </a:p>
        </p:txBody>
      </p:sp>
      <p:pic>
        <p:nvPicPr>
          <p:cNvPr id="5" name="Audio 4">
            <a:hlinkClick r:id="" action="ppaction://media"/>
            <a:extLst>
              <a:ext uri="{FF2B5EF4-FFF2-40B4-BE49-F238E27FC236}">
                <a16:creationId xmlns:a16="http://schemas.microsoft.com/office/drawing/2014/main" id="{F3DD9B7F-0B68-4ED1-98D9-9554FD4BD7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35413" y="9050338"/>
            <a:ext cx="487362" cy="487362"/>
          </a:xfrm>
          <a:prstGeom prst="rect">
            <a:avLst/>
          </a:prstGeom>
        </p:spPr>
      </p:pic>
    </p:spTree>
    <p:extLst>
      <p:ext uri="{BB962C8B-B14F-4D97-AF65-F5344CB8AC3E}">
        <p14:creationId xmlns:p14="http://schemas.microsoft.com/office/powerpoint/2010/main" val="2307800961"/>
      </p:ext>
    </p:extLst>
  </p:cSld>
  <p:clrMapOvr>
    <a:masterClrMapping/>
  </p:clrMapOvr>
  <mc:AlternateContent xmlns:mc="http://schemas.openxmlformats.org/markup-compatibility/2006" xmlns:p14="http://schemas.microsoft.com/office/powerpoint/2010/main">
    <mc:Choice Requires="p14">
      <p:transition spd="slow" p14:dur="2000" advTm="49116"/>
    </mc:Choice>
    <mc:Fallback xmlns="">
      <p:transition spd="slow" advTm="49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Kantoorthema">
  <a:themeElements>
    <a:clrScheme name="Universiteit Gent">
      <a:dk1>
        <a:sysClr val="windowText" lastClr="000000"/>
      </a:dk1>
      <a:lt1>
        <a:sysClr val="window" lastClr="FFFFFF"/>
      </a:lt1>
      <a:dk2>
        <a:srgbClr val="1E64C8"/>
      </a:dk2>
      <a:lt2>
        <a:srgbClr val="FFD200"/>
      </a:lt2>
      <a:accent1>
        <a:srgbClr val="1E64C8"/>
      </a:accent1>
      <a:accent2>
        <a:srgbClr val="FFD200"/>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e-NL-Corporate_1_0_12.potx" id="{7B7AD283-F127-47E9-B631-C6240DD2F4D8}" vid="{D6A74DA3-514C-45CC-8A87-78B48D3D9F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85FDDAC6B575409C31AC848C388A85" ma:contentTypeVersion="" ma:contentTypeDescription="Een nieuw document maken." ma:contentTypeScope="" ma:versionID="af1196157f6ce1f05c24b0f61ce6f714">
  <xsd:schema xmlns:xsd="http://www.w3.org/2001/XMLSchema" xmlns:xs="http://www.w3.org/2001/XMLSchema" xmlns:p="http://schemas.microsoft.com/office/2006/metadata/properties" targetNamespace="http://schemas.microsoft.com/office/2006/metadata/properties" ma:root="true" ma:fieldsID="ded2a6fdfcb71de048e140027f1bc31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CD111F-BAB6-4F2E-9651-10398B145E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1D78EDA-9406-49B8-AD09-1141E1AE700B}">
  <ds:schemaRefs>
    <ds:schemaRef ds:uri="http://schemas.microsoft.com/sharepoint/v3/contenttype/forms"/>
  </ds:schemaRefs>
</ds:datastoreItem>
</file>

<file path=customXml/itemProps3.xml><?xml version="1.0" encoding="utf-8"?>
<ds:datastoreItem xmlns:ds="http://schemas.openxmlformats.org/officeDocument/2006/customXml" ds:itemID="{04AF6CB7-2A18-4264-AB21-4901BBA09C4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Facet</Template>
  <TotalTime>5890</TotalTime>
  <Words>1875</Words>
  <Application>Microsoft Office PowerPoint</Application>
  <PresentationFormat>Aangepast</PresentationFormat>
  <Paragraphs>178</Paragraphs>
  <Slides>21</Slides>
  <Notes>21</Notes>
  <HiddenSlides>0</HiddenSlides>
  <MMClips>20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21</vt:i4>
      </vt:variant>
    </vt:vector>
  </HeadingPairs>
  <TitlesOfParts>
    <vt:vector size="24" baseType="lpstr">
      <vt:lpstr>Arial</vt:lpstr>
      <vt:lpstr>Calibri</vt:lpstr>
      <vt:lpstr>Kantoorthema</vt:lpstr>
      <vt:lpstr>PowerPoint-presentatie</vt:lpstr>
      <vt:lpstr>PowerPoint-presentatie</vt:lpstr>
      <vt:lpstr>PowerPoint-presentatie</vt:lpstr>
      <vt:lpstr>Springen met of zonder tussensprong</vt:lpstr>
      <vt:lpstr>Cross over</vt:lpstr>
      <vt:lpstr>Side swing</vt:lpstr>
      <vt:lpstr>Forward 180</vt:lpstr>
      <vt:lpstr>backward 180</vt:lpstr>
      <vt:lpstr>meetopstelling</vt:lpstr>
      <vt:lpstr>PowerPoint-presentatie</vt:lpstr>
      <vt:lpstr>Machine learning</vt:lpstr>
      <vt:lpstr>PREPROCESSING</vt:lpstr>
      <vt:lpstr>algoritmes</vt:lpstr>
      <vt:lpstr>variaties</vt:lpstr>
      <vt:lpstr>gezondheidsapplicatie</vt:lpstr>
      <vt:lpstr>PowerPoint-presentatie</vt:lpstr>
      <vt:lpstr>Berekeningen</vt:lpstr>
      <vt:lpstr>inspanningsniveau</vt:lpstr>
      <vt:lpstr>aanbevelingssysteem</vt:lpstr>
      <vt:lpstr>Context afhankelijk</vt:lpstr>
      <vt:lpstr>PowerPoint-presentatie</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Universiteit Gent</dc:creator>
  <cp:lastModifiedBy>Elise Thienpont</cp:lastModifiedBy>
  <cp:revision>300</cp:revision>
  <dcterms:created xsi:type="dcterms:W3CDTF">2016-09-22T14:19:49Z</dcterms:created>
  <dcterms:modified xsi:type="dcterms:W3CDTF">2020-04-19T22:03:32Z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2016-09-19T22:00:00Z</vt:filetime>
  </property>
  <property fmtid="{D5CDD505-2E9C-101B-9397-08002B2CF9AE}" pid="5" name="Build">
    <vt:lpwstr>12</vt:lpwstr>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4A">
    <vt:lpwstr>copy of UK version translated to NL</vt:lpwstr>
  </property>
  <property fmtid="{D5CDD505-2E9C-101B-9397-08002B2CF9AE}" pid="11" name="Cmt 5">
    <vt:lpwstr>set text box and shape defaults</vt:lpwstr>
  </property>
  <property fmtid="{D5CDD505-2E9C-101B-9397-08002B2CF9AE}" pid="12" name="Cmt 6">
    <vt:lpwstr>closing slide acc. to letter</vt:lpwstr>
  </property>
  <property fmtid="{D5CDD505-2E9C-101B-9397-08002B2CF9AE}" pid="13" name="Cmt 7">
    <vt:lpwstr>logo opening slide sharpened</vt:lpwstr>
  </property>
  <property fmtid="{D5CDD505-2E9C-101B-9397-08002B2CF9AE}" pid="14" name="Cmt 8">
    <vt:lpwstr>split variable and fixed data in contact data; lang to NL-BE</vt:lpwstr>
  </property>
  <property fmtid="{D5CDD505-2E9C-101B-9397-08002B2CF9AE}" pid="15" name="Cmt 9">
    <vt:lpwstr>comments 19-9-2016</vt:lpwstr>
  </property>
  <property fmtid="{D5CDD505-2E9C-101B-9397-08002B2CF9AE}" pid="16" name="Cmt 10">
    <vt:lpwstr>social media redesigned</vt:lpwstr>
  </property>
  <property fmtid="{D5CDD505-2E9C-101B-9397-08002B2CF9AE}" pid="17" name="Cmt 11">
    <vt:lpwstr>Title Slide renamed to TitleSlide</vt:lpwstr>
  </property>
  <property fmtid="{D5CDD505-2E9C-101B-9397-08002B2CF9AE}" pid="18" name="Cmt 12">
    <vt:lpwstr>Title and text size</vt:lpwstr>
  </property>
  <property fmtid="{D5CDD505-2E9C-101B-9397-08002B2CF9AE}" pid="19" name="ContentTypeId">
    <vt:lpwstr>0x0101006485FDDAC6B575409C31AC848C388A85</vt:lpwstr>
  </property>
</Properties>
</file>